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5B425-5519-91D4-B037-55ED60D9F55F}" v="136" dt="2022-04-26T20:04:32.436"/>
    <p1510:client id="{71C081B9-E724-46D9-A74B-1178FC1A9AE0}" v="99" dt="2022-04-19T20:35:38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pl-PL" sz="4000">
                <a:cs typeface="Calibri Light"/>
              </a:rPr>
              <a:t>Polska</a:t>
            </a:r>
            <a:endParaRPr lang="pl-PL" sz="40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 dirty="0">
                <a:cs typeface="Calibri"/>
              </a:rPr>
              <a:t>     </a:t>
            </a:r>
            <a:endParaRPr lang="pl-PL" sz="2000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5D06706-6A68-3F1C-A019-8459DA44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50837-2345-FFF7-77E0-90CA0263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   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C81CF2-B325-C659-3CC2-3C75C0E0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Godło Polski, Godło Rzeczypospolitej Polskiej, właściwie herb Polski – godło i symbol Rzeczypospolitej Polskiej; jego archetypem jest dynastyczny herb Piastów, pierwszych władców Polski. </a:t>
            </a:r>
            <a:endParaRPr lang="pl-PL" sz="1800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28CFBF5-B1A2-5B8F-7632-E19A22C58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" r="313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898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29EEDC-123D-3153-5066-1FA6EE11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pl-PL" sz="4000" dirty="0">
                <a:cs typeface="Calibri Light"/>
              </a:rPr>
              <a:t>   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3F2272-62ED-82D6-D862-09436A27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200" b="1">
                <a:ea typeface="+mn-lt"/>
                <a:cs typeface="+mn-lt"/>
              </a:rPr>
              <a:t>Nauka</a:t>
            </a:r>
            <a:r>
              <a:rPr lang="pl-PL" sz="2200">
                <a:ea typeface="+mn-lt"/>
                <a:cs typeface="+mn-lt"/>
              </a:rPr>
              <a:t> jest obowiązkowa do ukończenia 18. </a:t>
            </a:r>
            <a:r>
              <a:rPr lang="pl-PL" sz="2200" b="1">
                <a:ea typeface="+mn-lt"/>
                <a:cs typeface="+mn-lt"/>
              </a:rPr>
              <a:t>roku</a:t>
            </a:r>
            <a:r>
              <a:rPr lang="pl-PL" sz="2200">
                <a:ea typeface="+mn-lt"/>
                <a:cs typeface="+mn-lt"/>
              </a:rPr>
              <a:t> życia.   </a:t>
            </a:r>
            <a:r>
              <a:rPr lang="pl-PL" sz="2200" b="1">
                <a:ea typeface="+mn-lt"/>
                <a:cs typeface="+mn-lt"/>
              </a:rPr>
              <a:t>Obowiązek</a:t>
            </a:r>
            <a:r>
              <a:rPr lang="pl-PL" sz="2200">
                <a:ea typeface="+mn-lt"/>
                <a:cs typeface="+mn-lt"/>
              </a:rPr>
              <a:t> szkolny dziecka rozpoczyna się z początkiem </a:t>
            </a:r>
            <a:r>
              <a:rPr lang="pl-PL" sz="2200" b="1">
                <a:ea typeface="+mn-lt"/>
                <a:cs typeface="+mn-lt"/>
              </a:rPr>
              <a:t>roku</a:t>
            </a:r>
            <a:r>
              <a:rPr lang="pl-PL" sz="2200">
                <a:ea typeface="+mn-lt"/>
                <a:cs typeface="+mn-lt"/>
              </a:rPr>
              <a:t> szkolnego w </a:t>
            </a:r>
            <a:r>
              <a:rPr lang="pl-PL" sz="2200" b="1">
                <a:ea typeface="+mn-lt"/>
                <a:cs typeface="+mn-lt"/>
              </a:rPr>
              <a:t>roku</a:t>
            </a:r>
            <a:r>
              <a:rPr lang="pl-PL" sz="2200">
                <a:ea typeface="+mn-lt"/>
                <a:cs typeface="+mn-lt"/>
              </a:rPr>
              <a:t> kalendarzowym, w którym dziecko kończy 7 lat, oraz trwa do ukończenia szkoły podstawowej, nie dłużej jednak niż do ukończenia 18.</a:t>
            </a:r>
            <a:endParaRPr lang="pl-PL" sz="2200"/>
          </a:p>
        </p:txBody>
      </p:sp>
      <p:pic>
        <p:nvPicPr>
          <p:cNvPr id="4" name="Obraz 4" descr="Obraz zawierający tekst, niebo, budynek&#10;&#10;Opis wygenerowany automatycznie">
            <a:extLst>
              <a:ext uri="{FF2B5EF4-FFF2-40B4-BE49-F238E27FC236}">
                <a16:creationId xmlns:a16="http://schemas.microsoft.com/office/drawing/2014/main" id="{50445A97-FA7E-6F91-87E8-6E6B6F867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3" r="5634" b="-1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2718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6FC65-A476-C922-E859-CFD419EF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    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48333B-90E4-4D5B-C0FA-E7B4F6B7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Najpopularniejsze polskie potrawy to m.in.: </a:t>
            </a:r>
            <a:r>
              <a:rPr lang="pl-PL" sz="1800" b="1">
                <a:ea typeface="+mn-lt"/>
                <a:cs typeface="+mn-lt"/>
              </a:rPr>
              <a:t>pierogi, kasza, kluski, gołąbki, kotlet schabowy, kotlet mielony, bigos, galareta mięsna, golonka, zupy (żurek, kapuśniak, krupnik, barszcz czerwony, rosół, zupa pomidorowa, zupa ogórkowa, zupa grzybowa, zupa grochowa, chłodnik), potrawy z kapusty i ziemniaków, pieczywo </a:t>
            </a:r>
            <a:endParaRPr lang="pl-PL" sz="18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żywność, naczynie, makaron&#10;&#10;Opis wygenerowany automatycznie">
            <a:extLst>
              <a:ext uri="{FF2B5EF4-FFF2-40B4-BE49-F238E27FC236}">
                <a16:creationId xmlns:a16="http://schemas.microsoft.com/office/drawing/2014/main" id="{EE8D871D-A133-A50A-211F-00243BE98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1" r="23160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351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999B28-A9F0-C70B-97A6-D4502FEC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Warszawa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7E661-4A3A-B0FD-63B6-D53F61A8F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Warszawa, miasto stołeczne Warszawa – stolica Polski i województwa mazowieckiego, największe miasto w kraju, położone w jego centralnej części, na Nizinie </a:t>
            </a:r>
            <a:r>
              <a:rPr lang="pl-PL" dirty="0" err="1">
                <a:ea typeface="+mn-lt"/>
                <a:cs typeface="+mn-lt"/>
              </a:rPr>
              <a:t>Środkowomazowieckiej</a:t>
            </a:r>
            <a:r>
              <a:rPr lang="pl-PL" dirty="0">
                <a:ea typeface="+mn-lt"/>
                <a:cs typeface="+mn-lt"/>
              </a:rPr>
              <a:t>, na Mazowszu, nad Wisłą. Prawa miejskie uzyskała przed 1300. </a:t>
            </a:r>
            <a:endParaRPr lang="pl-PL" dirty="0"/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0F44EFCE-F6C2-4962-AD9A-553F5266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4" r="19989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zewnętrzne, miasto&#10;&#10;Opis wygenerowany automatycznie">
            <a:extLst>
              <a:ext uri="{FF2B5EF4-FFF2-40B4-BE49-F238E27FC236}">
                <a16:creationId xmlns:a16="http://schemas.microsoft.com/office/drawing/2014/main" id="{C2F0F2CD-50E5-E54A-CB6C-91E1C1D6F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6" r="16294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25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EFE6CFD5-509D-42EE-82A6-1E376C36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drzewo, tłum&#10;&#10;Opis wygenerowany automatycznie">
            <a:extLst>
              <a:ext uri="{FF2B5EF4-FFF2-40B4-BE49-F238E27FC236}">
                <a16:creationId xmlns:a16="http://schemas.microsoft.com/office/drawing/2014/main" id="{DEC34B0D-1027-C458-8F52-E59CFB741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92" r="1" b="6671"/>
          <a:stretch/>
        </p:blipFill>
        <p:spPr>
          <a:xfrm>
            <a:off x="20" y="-1"/>
            <a:ext cx="6712150" cy="2391331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FBDCA3BD-5430-8923-421F-9D50FE0D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/>
          <a:stretch/>
        </p:blipFill>
        <p:spPr>
          <a:xfrm>
            <a:off x="20" y="2391337"/>
            <a:ext cx="6712150" cy="4466657"/>
          </a:xfrm>
          <a:prstGeom prst="rect">
            <a:avLst/>
          </a:prstGeom>
        </p:spPr>
      </p:pic>
      <p:sp>
        <p:nvSpPr>
          <p:cNvPr id="24" name="Rectangle 12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71E0AC-ADA2-9B5A-794D-AC606A86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170" y="910431"/>
            <a:ext cx="4292162" cy="1466455"/>
          </a:xfrm>
        </p:spPr>
        <p:txBody>
          <a:bodyPr anchor="b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cs typeface="Calibri Light"/>
              </a:rPr>
              <a:t>    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BBF70E-3639-31BB-DC2D-3511AB32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170" y="2492080"/>
            <a:ext cx="4292162" cy="3015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Polacy są dumni z biało-czerwonej flagi państwowej oraz z orła w koronie, zdobiącego polskie godło, symbole te często eksponują podczas świąt państwowych. Jedną z takich uroczystości jest </a:t>
            </a:r>
            <a:r>
              <a:rPr lang="pl-PL" sz="2000" b="1">
                <a:solidFill>
                  <a:schemeClr val="bg1"/>
                </a:solidFill>
                <a:ea typeface="+mn-lt"/>
                <a:cs typeface="+mn-lt"/>
              </a:rPr>
              <a:t>świętowanie rocznicy odzyskania w 1918 roku niepodległości przez Polskę, obchodzona 11 listopada</a:t>
            </a:r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l-P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769C8E-5037-015A-3904-51F88881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  <a:cs typeface="Calibri Light"/>
              </a:rPr>
              <a:t>    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F15679-00D0-816F-178D-7EF78769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Święto Narodowe Trzeciego Maja – polskie święto państwowe obchodzone 3 maja ustanowione w 1919 i ponownie w 1990. Dzień ten jest dniem wolnym od pracy. </a:t>
            </a:r>
            <a:endParaRPr lang="pl-PL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Obraz 4" descr="Obraz zawierający ołtarz&#10;&#10;Opis wygenerowany automatycznie">
            <a:extLst>
              <a:ext uri="{FF2B5EF4-FFF2-40B4-BE49-F238E27FC236}">
                <a16:creationId xmlns:a16="http://schemas.microsoft.com/office/drawing/2014/main" id="{D67D6934-D199-35B1-9707-C54E486E2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3" r="19677" b="2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770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4BED7E-CE07-AD79-6C36-336D2734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pl-PL" sz="5600" dirty="0">
                <a:cs typeface="Calibri Light"/>
              </a:rPr>
              <a:t>      </a:t>
            </a:r>
            <a:endParaRPr lang="pl-PL" sz="5600" dirty="0"/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iebo, zewnętrzne, budynek&#10;&#10;Opis wygenerowany automatycznie">
            <a:extLst>
              <a:ext uri="{FF2B5EF4-FFF2-40B4-BE49-F238E27FC236}">
                <a16:creationId xmlns:a16="http://schemas.microsoft.com/office/drawing/2014/main" id="{786EFA95-5C6A-905C-8560-30F2FEE13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1" r="541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A00EB4-F9C5-81F9-543E-184E1D4F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Warszawska Syrenka, Warszawska Syrena – syrena, pół kobieta pół ryba, herb oraz jeden z symboli Warszawy.</a:t>
            </a:r>
            <a:endParaRPr lang="pl-PL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5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011267-D4D0-AD4B-6B9B-80276CD3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   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8DA133-04BD-DC42-919E-8614199F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Zamek Królewski na Wawelu – zamek obronno-rezydencyjny w Krakowie, na wzgórzu Wawelskim. Mają w nim siedzibę Państwowe Zbiory Sztuki - Zamek Królewski na Wawelu, muzeum o powierzchni 7040 m² z 71 salami wystawowymi.</a:t>
            </a:r>
            <a:endParaRPr lang="pl-PL" dirty="0"/>
          </a:p>
        </p:txBody>
      </p:sp>
      <p:pic>
        <p:nvPicPr>
          <p:cNvPr id="4" name="Obraz 4" descr="Obraz zawierający niebo, przyroda, kurort&#10;&#10;Opis wygenerowany automatycznie">
            <a:extLst>
              <a:ext uri="{FF2B5EF4-FFF2-40B4-BE49-F238E27FC236}">
                <a16:creationId xmlns:a16="http://schemas.microsoft.com/office/drawing/2014/main" id="{004784FA-CF0E-CB3F-BFE1-A26A71AC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4" r="19360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1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zewnętrzne, kamień&#10;&#10;Opis wygenerowany automatycznie">
            <a:extLst>
              <a:ext uri="{FF2B5EF4-FFF2-40B4-BE49-F238E27FC236}">
                <a16:creationId xmlns:a16="http://schemas.microsoft.com/office/drawing/2014/main" id="{38B9D5DF-A71C-BAAF-4C00-5CC7B02BA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63" b="72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Obraz 4" descr="Obraz zawierający niebo, zewnętrzne, góra, przyroda&#10;&#10;Opis wygenerowany automatycznie">
            <a:extLst>
              <a:ext uri="{FF2B5EF4-FFF2-40B4-BE49-F238E27FC236}">
                <a16:creationId xmlns:a16="http://schemas.microsoft.com/office/drawing/2014/main" id="{D65AD5C1-3405-8045-5690-CE8FFD267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54" b="306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2019A4-0004-1E5E-AC46-4D9CA628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pl-PL" sz="3400" dirty="0">
                <a:cs typeface="Calibri Light"/>
              </a:rPr>
              <a:t>   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491D9E-898E-F596-D10C-2216FA2A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Częstochowa — miasto na prawach powiatu w południowej Polsce, w województwie śląskim, siedziba powiatu częstochowskiego. W latach 1975–1998 stolica województwa częstochowskiego. Częstochowa, pomimo tego że znajduje się w granicach województwa śląskiego, historycznie, kulturowo i etnicznie należy do Małopolski. 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63602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F0EB06-ED3B-A637-22E7-B12DC891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   </a:t>
            </a:r>
            <a:endParaRPr lang="pl-PL" dirty="0"/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tekst, ramka na zdjęcie&#10;&#10;Opis wygenerowany automatycznie">
            <a:extLst>
              <a:ext uri="{FF2B5EF4-FFF2-40B4-BE49-F238E27FC236}">
                <a16:creationId xmlns:a16="http://schemas.microsoft.com/office/drawing/2014/main" id="{80128F4A-7EF5-F5B2-44B5-7BD67EC6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" r="-2" b="636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125F79-0F00-7056-A55A-30728B246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Śmigus-dyngus – </a:t>
            </a:r>
            <a:r>
              <a:rPr lang="pl-PL" sz="2000" b="1">
                <a:ea typeface="+mn-lt"/>
                <a:cs typeface="+mn-lt"/>
              </a:rPr>
              <a:t>zwyczaj pierwotnie słowiański, a wtórnie związany z Poniedziałkiem Wielkanocnym</a:t>
            </a:r>
            <a:r>
              <a:rPr lang="pl-PL" sz="2000">
                <a:ea typeface="+mn-lt"/>
                <a:cs typeface="+mn-lt"/>
              </a:rPr>
              <a:t>. Słowianie uważali, że oblewanie się wodą miało sprzyjać płodności, dlatego oblewaniu podlegały przede wszystkim panny na wydaniu, z tego powodu obrządki polewania się wodą miały niekiedy charakter matrymonialny.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62351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Polska</vt:lpstr>
      <vt:lpstr>     </vt:lpstr>
      <vt:lpstr>Warszawa</vt:lpstr>
      <vt:lpstr>    </vt:lpstr>
      <vt:lpstr>    </vt:lpstr>
      <vt:lpstr>      </vt:lpstr>
      <vt:lpstr>    </vt:lpstr>
      <vt:lpstr>    </vt:lpstr>
      <vt:lpstr>   </vt:lpstr>
      <vt:lpstr>    </vt:lpstr>
      <vt:lpstr> 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/>
  <cp:lastModifiedBy/>
  <cp:revision>140</cp:revision>
  <dcterms:created xsi:type="dcterms:W3CDTF">2022-04-19T19:50:19Z</dcterms:created>
  <dcterms:modified xsi:type="dcterms:W3CDTF">2022-04-26T20:04:36Z</dcterms:modified>
</cp:coreProperties>
</file>