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6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68"/>
  </p:notesMasterIdLst>
  <p:sldIdLst>
    <p:sldId id="256" r:id="rId2"/>
    <p:sldId id="258" r:id="rId3"/>
    <p:sldId id="262" r:id="rId4"/>
    <p:sldId id="336" r:id="rId5"/>
    <p:sldId id="263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337" r:id="rId15"/>
    <p:sldId id="339" r:id="rId16"/>
    <p:sldId id="284" r:id="rId17"/>
    <p:sldId id="340" r:id="rId18"/>
    <p:sldId id="341" r:id="rId19"/>
    <p:sldId id="286" r:id="rId20"/>
    <p:sldId id="342" r:id="rId21"/>
    <p:sldId id="287" r:id="rId22"/>
    <p:sldId id="288" r:id="rId23"/>
    <p:sldId id="289" r:id="rId24"/>
    <p:sldId id="320" r:id="rId25"/>
    <p:sldId id="322" r:id="rId26"/>
    <p:sldId id="323" r:id="rId27"/>
    <p:sldId id="324" r:id="rId28"/>
    <p:sldId id="325" r:id="rId29"/>
    <p:sldId id="326" r:id="rId30"/>
    <p:sldId id="343" r:id="rId31"/>
    <p:sldId id="278" r:id="rId32"/>
    <p:sldId id="292" r:id="rId33"/>
    <p:sldId id="344" r:id="rId34"/>
    <p:sldId id="279" r:id="rId35"/>
    <p:sldId id="345" r:id="rId36"/>
    <p:sldId id="290" r:id="rId37"/>
    <p:sldId id="291" r:id="rId38"/>
    <p:sldId id="281" r:id="rId39"/>
    <p:sldId id="300" r:id="rId40"/>
    <p:sldId id="301" r:id="rId41"/>
    <p:sldId id="302" r:id="rId42"/>
    <p:sldId id="295" r:id="rId43"/>
    <p:sldId id="346" r:id="rId44"/>
    <p:sldId id="347" r:id="rId45"/>
    <p:sldId id="348" r:id="rId46"/>
    <p:sldId id="306" r:id="rId47"/>
    <p:sldId id="307" r:id="rId48"/>
    <p:sldId id="309" r:id="rId49"/>
    <p:sldId id="308" r:id="rId50"/>
    <p:sldId id="314" r:id="rId51"/>
    <p:sldId id="349" r:id="rId52"/>
    <p:sldId id="310" r:id="rId53"/>
    <p:sldId id="350" r:id="rId54"/>
    <p:sldId id="316" r:id="rId55"/>
    <p:sldId id="317" r:id="rId56"/>
    <p:sldId id="351" r:id="rId57"/>
    <p:sldId id="319" r:id="rId58"/>
    <p:sldId id="327" r:id="rId59"/>
    <p:sldId id="331" r:id="rId60"/>
    <p:sldId id="328" r:id="rId61"/>
    <p:sldId id="352" r:id="rId62"/>
    <p:sldId id="329" r:id="rId63"/>
    <p:sldId id="330" r:id="rId64"/>
    <p:sldId id="333" r:id="rId65"/>
    <p:sldId id="353" r:id="rId66"/>
    <p:sldId id="356" r:id="rId6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7286" autoAdjust="0"/>
  </p:normalViewPr>
  <p:slideViewPr>
    <p:cSldViewPr>
      <p:cViewPr varScale="1">
        <p:scale>
          <a:sx n="95" d="100"/>
          <a:sy n="95" d="100"/>
        </p:scale>
        <p:origin x="-209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8C2737-6B48-449E-826E-E2D1973D3520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A79BDC-8A72-41C1-BE44-68A1FB40A3C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091086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="" xmlns:p14="http://schemas.microsoft.com/office/powerpoint/2010/main" val="15690223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="" xmlns:p14="http://schemas.microsoft.com/office/powerpoint/2010/main" val="15690223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="" xmlns:p14="http://schemas.microsoft.com/office/powerpoint/2010/main" val="1569022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="" xmlns:p14="http://schemas.microsoft.com/office/powerpoint/2010/main" val="35842238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FD17FA3B-C404-4317-B0BC-953931111309}" type="datetimeFigureOut">
              <a:rPr lang="pl-PL" smtClean="0"/>
              <a:pPr/>
              <a:t>15.02.2021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gif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2.jpeg"/><Relationship Id="rId4" Type="http://schemas.openxmlformats.org/officeDocument/2006/relationships/image" Target="../media/image53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2.jpeg"/><Relationship Id="rId4" Type="http://schemas.openxmlformats.org/officeDocument/2006/relationships/image" Target="../media/image53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2.jpeg"/><Relationship Id="rId4" Type="http://schemas.openxmlformats.org/officeDocument/2006/relationships/image" Target="../media/image7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4" Type="http://schemas.openxmlformats.org/officeDocument/2006/relationships/image" Target="../media/image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2.jpeg"/><Relationship Id="rId4" Type="http://schemas.openxmlformats.org/officeDocument/2006/relationships/image" Target="../media/image111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445224"/>
            <a:ext cx="1224136" cy="1161260"/>
          </a:xfrm>
          <a:prstGeom prst="rect">
            <a:avLst/>
          </a:prstGeom>
          <a:noFill/>
          <a:ln>
            <a:noFill/>
          </a:ln>
          <a:effectLst>
            <a:outerShdw dist="101823" dir="2700000" algn="ctr" rotWithShape="0">
              <a:srgbClr val="808080"/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1115617" y="3861048"/>
            <a:ext cx="727280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Witamy w Szkole Podstawowej nr 195</a:t>
            </a:r>
          </a:p>
          <a:p>
            <a:pPr algn="ctr">
              <a:lnSpc>
                <a:spcPct val="150000"/>
              </a:lnSpc>
            </a:pPr>
            <a:r>
              <a:rPr lang="pl-PL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im. Króla Maciusia I w Warszawie</a:t>
            </a:r>
          </a:p>
          <a:p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Obraz 3" descr="C:\Users\Ewa Paweł i Kinga\Desktop\20210212_0740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88640"/>
            <a:ext cx="792088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44446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395536" y="1412875"/>
            <a:ext cx="8497639" cy="468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638"/>
              </a:spcBef>
            </a:pPr>
            <a:r>
              <a:rPr lang="pl-PL" altLang="pl-PL" sz="2400" b="1" i="1" dirty="0">
                <a:solidFill>
                  <a:srgbClr val="FFFFFF"/>
                </a:solidFill>
                <a:latin typeface="Times New Roman" pitchFamily="16" charset="0"/>
              </a:rPr>
              <a:t>   W </a:t>
            </a:r>
            <a:r>
              <a:rPr lang="pl-PL" altLang="pl-PL" sz="2400" b="1" i="1" dirty="0" smtClean="0">
                <a:solidFill>
                  <a:srgbClr val="FFFFFF"/>
                </a:solidFill>
                <a:latin typeface="Times New Roman" pitchFamily="16" charset="0"/>
              </a:rPr>
              <a:t>zakresie edukacji polonistycznej:</a:t>
            </a:r>
            <a:endParaRPr lang="pl-PL" altLang="pl-PL" sz="2400" b="1" i="1" dirty="0">
              <a:solidFill>
                <a:srgbClr val="FFFFFF"/>
              </a:solidFill>
              <a:latin typeface="Times New Roman" pitchFamily="16" charset="0"/>
            </a:endParaRPr>
          </a:p>
          <a:p>
            <a:pPr hangingPunct="1">
              <a:lnSpc>
                <a:spcPct val="100000"/>
              </a:lnSpc>
              <a:spcBef>
                <a:spcPts val="638"/>
              </a:spcBef>
            </a:pPr>
            <a:endParaRPr lang="pl-PL" altLang="pl-PL" sz="2400" dirty="0" smtClean="0">
              <a:solidFill>
                <a:srgbClr val="FFFFFF"/>
              </a:solidFill>
              <a:latin typeface="Times New Roman" pitchFamily="16" charset="0"/>
            </a:endParaRPr>
          </a:p>
          <a:p>
            <a:pPr hangingPunct="1">
              <a:lnSpc>
                <a:spcPct val="100000"/>
              </a:lnSpc>
              <a:spcBef>
                <a:spcPts val="638"/>
              </a:spcBef>
              <a:buClr>
                <a:schemeClr val="bg2">
                  <a:lumMod val="60000"/>
                  <a:lumOff val="40000"/>
                </a:schemeClr>
              </a:buClr>
              <a:buSzPct val="65000"/>
            </a:pPr>
            <a:endParaRPr lang="pl-PL" altLang="pl-PL" sz="2400" dirty="0">
              <a:solidFill>
                <a:srgbClr val="FFFFFF"/>
              </a:solidFill>
              <a:latin typeface="Times New Roman" pitchFamily="16" charset="0"/>
            </a:endParaRPr>
          </a:p>
          <a:p>
            <a:pPr hangingPunct="1">
              <a:lnSpc>
                <a:spcPct val="10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d</a:t>
            </a: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oskonalimy umiejętność </a:t>
            </a: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wypowiadania się i słuchania;</a:t>
            </a:r>
          </a:p>
          <a:p>
            <a:pPr hangingPunct="1">
              <a:lnSpc>
                <a:spcPct val="10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poznajemy </a:t>
            </a: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litery alfabetu;</a:t>
            </a:r>
          </a:p>
          <a:p>
            <a:pPr hangingPunct="1">
              <a:lnSpc>
                <a:spcPct val="10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piszemy </a:t>
            </a: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krótkie i proste zdania;</a:t>
            </a:r>
          </a:p>
          <a:p>
            <a:pPr hangingPunct="1">
              <a:lnSpc>
                <a:spcPct val="10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dbamy </a:t>
            </a: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o estetykę i poprawność graficzną pisma;</a:t>
            </a:r>
          </a:p>
          <a:p>
            <a:pPr hangingPunct="1">
              <a:lnSpc>
                <a:spcPct val="10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czytamy </a:t>
            </a: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krótkie teksty;</a:t>
            </a:r>
          </a:p>
          <a:p>
            <a:pPr hangingPunct="1">
              <a:lnSpc>
                <a:spcPct val="10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odtwarzamy </a:t>
            </a: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z pamięci teksty dla dzieci.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78500"/>
            <a:ext cx="10795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8435" name="Group 3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18436" name="Group 4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18437" name="Group 5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18438" name="Rectangle 6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Szkoła  Podstawowa nr 195</a:t>
                  </a:r>
                </a:p>
              </p:txBody>
            </p:sp>
            <p:grpSp>
              <p:nvGrpSpPr>
                <p:cNvPr id="18439" name="Group 7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18440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18441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18442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8443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69929049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8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8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898" decel="100000" fill="hold"/>
                                        <p:tgtEl>
                                          <p:spTgt spid="18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  <p:tav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8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1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19458" name="Group 2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19459" name="Group 3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19460" name="Rectangle 4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Szkoła  Podstawowa nr 195</a:t>
                  </a:r>
                </a:p>
              </p:txBody>
            </p:sp>
            <p:grpSp>
              <p:nvGrpSpPr>
                <p:cNvPr id="19461" name="Group 5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6" cy="331"/>
                  <a:chOff x="929" y="391"/>
                  <a:chExt cx="3446" cy="331"/>
                </a:xfrm>
              </p:grpSpPr>
              <p:sp>
                <p:nvSpPr>
                  <p:cNvPr id="19462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6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19463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1722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19464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9465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4716016" cy="347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7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84984"/>
            <a:ext cx="4416017" cy="356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8379374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467545" y="1557338"/>
            <a:ext cx="820891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638"/>
              </a:spcBef>
            </a:pPr>
            <a:r>
              <a:rPr lang="pl-PL" altLang="pl-PL" sz="2800" dirty="0">
                <a:solidFill>
                  <a:srgbClr val="FFFFFF"/>
                </a:solidFill>
                <a:latin typeface="Tahoma" charset="0"/>
              </a:rPr>
              <a:t>    </a:t>
            </a:r>
            <a:r>
              <a:rPr lang="pl-PL" altLang="pl-PL" sz="2800" b="1" i="1" dirty="0">
                <a:solidFill>
                  <a:srgbClr val="FFFFFF"/>
                </a:solidFill>
                <a:latin typeface="Times New Roman" pitchFamily="16" charset="0"/>
              </a:rPr>
              <a:t>W </a:t>
            </a:r>
            <a:r>
              <a:rPr lang="pl-PL" altLang="pl-PL" sz="2800" b="1" i="1" dirty="0" smtClean="0">
                <a:solidFill>
                  <a:srgbClr val="FFFFFF"/>
                </a:solidFill>
                <a:latin typeface="Times New Roman" pitchFamily="16" charset="0"/>
              </a:rPr>
              <a:t>zakresie edukacji matematycznej:</a:t>
            </a:r>
          </a:p>
          <a:p>
            <a:pPr algn="ctr" hangingPunct="1">
              <a:lnSpc>
                <a:spcPct val="100000"/>
              </a:lnSpc>
              <a:spcBef>
                <a:spcPts val="638"/>
              </a:spcBef>
            </a:pPr>
            <a:endParaRPr lang="pl-PL" altLang="pl-PL" sz="2800" b="1" i="1" dirty="0">
              <a:solidFill>
                <a:srgbClr val="FFFFFF"/>
              </a:solidFill>
              <a:latin typeface="Times New Roman" pitchFamily="16" charset="0"/>
            </a:endParaRPr>
          </a:p>
          <a:p>
            <a:pPr hangingPunct="1">
              <a:lnSpc>
                <a:spcPct val="10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zapisujemy </a:t>
            </a: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cyfry od 0 do 9;</a:t>
            </a:r>
          </a:p>
          <a:p>
            <a:pPr hangingPunct="1">
              <a:lnSpc>
                <a:spcPct val="10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dodajemy </a:t>
            </a: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i </a:t>
            </a: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odejmujemy </a:t>
            </a: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w zakresie 10;</a:t>
            </a:r>
          </a:p>
          <a:p>
            <a:pPr hangingPunct="1">
              <a:lnSpc>
                <a:spcPct val="10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wymieniamy  </a:t>
            </a: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liczebniki od wybranej liczby </a:t>
            </a: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(zakres </a:t>
            </a: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do 20 );</a:t>
            </a:r>
          </a:p>
          <a:p>
            <a:pPr hangingPunct="1">
              <a:lnSpc>
                <a:spcPct val="10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rozwiązujemy </a:t>
            </a: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proste zadania tekstowe;</a:t>
            </a:r>
          </a:p>
          <a:p>
            <a:pPr hangingPunct="1">
              <a:lnSpc>
                <a:spcPct val="10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 </a:t>
            </a: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nazywamy </a:t>
            </a: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dni tygodnia i miesiące w roku;</a:t>
            </a:r>
          </a:p>
          <a:p>
            <a:pPr hangingPunct="1">
              <a:lnSpc>
                <a:spcPct val="10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znamy </a:t>
            </a: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monety i banknot o wartości 10 zł;</a:t>
            </a:r>
          </a:p>
          <a:p>
            <a:pPr hangingPunct="1">
              <a:lnSpc>
                <a:spcPct val="10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dokonujemy </a:t>
            </a: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pomiaru długości i ciężaru.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5013325"/>
            <a:ext cx="2160588" cy="170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0483" name="Group 3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20484" name="Group 4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20485" name="Group 5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20486" name="Rectangle 6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Szkoła  Podstawowa nr 195</a:t>
                  </a:r>
                </a:p>
              </p:txBody>
            </p:sp>
            <p:grpSp>
              <p:nvGrpSpPr>
                <p:cNvPr id="20487" name="Group 7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20488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20489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20490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0491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4231691242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0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0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0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204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04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04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204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204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204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1000"/>
                                        <p:tgtEl>
                                          <p:spTgt spid="204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204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204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1000"/>
                                        <p:tgtEl>
                                          <p:spTgt spid="204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6" dur="1000" fill="hold"/>
                                        <p:tgtEl>
                                          <p:spTgt spid="204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204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2" dur="1000"/>
                                        <p:tgtEl>
                                          <p:spTgt spid="204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3" dur="1000" fill="hold"/>
                                        <p:tgtEl>
                                          <p:spTgt spid="204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000" fill="hold"/>
                                        <p:tgtEl>
                                          <p:spTgt spid="204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9" dur="1000"/>
                                        <p:tgtEl>
                                          <p:spTgt spid="204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0" dur="1000" fill="hold"/>
                                        <p:tgtEl>
                                          <p:spTgt spid="204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" dur="1000" fill="hold"/>
                                        <p:tgtEl>
                                          <p:spTgt spid="204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6" dur="1000"/>
                                        <p:tgtEl>
                                          <p:spTgt spid="204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7" dur="1000" fill="hold"/>
                                        <p:tgtEl>
                                          <p:spTgt spid="204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" dur="1000" fill="hold"/>
                                        <p:tgtEl>
                                          <p:spTgt spid="204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Group 1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21506" name="Group 2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21507" name="Group 3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21508" name="Rectangle 4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Szkoła  Podstawowa nr 195</a:t>
                  </a:r>
                </a:p>
              </p:txBody>
            </p:sp>
            <p:grpSp>
              <p:nvGrpSpPr>
                <p:cNvPr id="21509" name="Group 5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6" cy="331"/>
                  <a:chOff x="929" y="391"/>
                  <a:chExt cx="3446" cy="331"/>
                </a:xfrm>
              </p:grpSpPr>
              <p:sp>
                <p:nvSpPr>
                  <p:cNvPr id="21510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6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21511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1722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21512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1513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5724525" cy="42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88" y="1700213"/>
            <a:ext cx="4913312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3103870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467545" y="1557338"/>
            <a:ext cx="8280920" cy="4607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638"/>
              </a:spcBef>
            </a:pPr>
            <a:r>
              <a:rPr lang="pl-PL" altLang="pl-PL" sz="2800" dirty="0">
                <a:solidFill>
                  <a:srgbClr val="FFFFFF"/>
                </a:solidFill>
                <a:latin typeface="Tahoma" charset="0"/>
              </a:rPr>
              <a:t>    </a:t>
            </a:r>
            <a:r>
              <a:rPr lang="pl-PL" altLang="pl-PL" sz="2800" b="1" i="1" dirty="0">
                <a:solidFill>
                  <a:srgbClr val="FFFFFF"/>
                </a:solidFill>
                <a:latin typeface="Times New Roman" pitchFamily="16" charset="0"/>
              </a:rPr>
              <a:t>W </a:t>
            </a:r>
            <a:r>
              <a:rPr lang="pl-PL" altLang="pl-PL" sz="2800" b="1" i="1" dirty="0" smtClean="0">
                <a:solidFill>
                  <a:srgbClr val="FFFFFF"/>
                </a:solidFill>
                <a:latin typeface="Times New Roman" pitchFamily="16" charset="0"/>
              </a:rPr>
              <a:t>zakresie edukacji przyrodniczej:</a:t>
            </a:r>
          </a:p>
          <a:p>
            <a:pPr algn="ctr" hangingPunct="1">
              <a:lnSpc>
                <a:spcPct val="100000"/>
              </a:lnSpc>
              <a:spcBef>
                <a:spcPts val="638"/>
              </a:spcBef>
            </a:pPr>
            <a:endParaRPr lang="pl-PL" altLang="pl-PL" sz="2800" b="1" i="1" dirty="0">
              <a:solidFill>
                <a:srgbClr val="FFFFFF"/>
              </a:solidFill>
              <a:latin typeface="Times New Roman" pitchFamily="16" charset="0"/>
            </a:endParaRPr>
          </a:p>
          <a:p>
            <a:pPr hangingPunct="1">
              <a:lnSpc>
                <a:spcPct val="10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prowadzimy klasowe ogródki;</a:t>
            </a:r>
            <a:endParaRPr lang="pl-PL" altLang="pl-PL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hangingPunct="1">
              <a:lnSpc>
                <a:spcPct val="10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uczestniczymy w spacerach i wycieczkach krajoznawczych;</a:t>
            </a:r>
          </a:p>
          <a:p>
            <a:pPr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rozpoznajemy </a:t>
            </a:r>
            <a:r>
              <a:rPr lang="pl-PL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popularne gatunki roślin i zwierząt;</a:t>
            </a:r>
          </a:p>
          <a:p>
            <a:pPr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uczymy się chronić przyrodę, segregować odpady;</a:t>
            </a:r>
          </a:p>
          <a:p>
            <a:pPr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poznajemy różne zawody użyteczności publicznej;</a:t>
            </a:r>
          </a:p>
          <a:p>
            <a:pPr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umiemy zdrowo się odżywiać;</a:t>
            </a:r>
          </a:p>
          <a:p>
            <a:pPr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poznajemy zasady zachowania bezpieczeństwa w szkole i poza nią.</a:t>
            </a:r>
          </a:p>
          <a:p>
            <a:pPr>
              <a:spcBef>
                <a:spcPts val="638"/>
              </a:spcBef>
              <a:buClr>
                <a:srgbClr val="00CCFF"/>
              </a:buClr>
              <a:buSzPct val="65000"/>
              <a:buFont typeface="Wingdings" charset="0"/>
              <a:buChar char="n"/>
            </a:pPr>
            <a:endParaRPr lang="pl-PL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38"/>
              </a:spcBef>
              <a:buClr>
                <a:srgbClr val="00CCFF"/>
              </a:buClr>
              <a:buSzPct val="65000"/>
              <a:buFont typeface="Wingdings" charset="0"/>
              <a:buChar char="n"/>
            </a:pPr>
            <a:endParaRPr lang="pl-PL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38"/>
              </a:spcBef>
              <a:buClr>
                <a:srgbClr val="00CCFF"/>
              </a:buClr>
              <a:buSzPct val="65000"/>
              <a:buFont typeface="Wingdings" charset="0"/>
              <a:buChar char="n"/>
            </a:pPr>
            <a:endParaRPr lang="pl-PL" altLang="pl-PL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483" name="Group 3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20484" name="Group 4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20485" name="Group 5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20486" name="Rectangle 6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Szkoła  Podstawowa nr 195</a:t>
                  </a:r>
                </a:p>
              </p:txBody>
            </p:sp>
            <p:grpSp>
              <p:nvGrpSpPr>
                <p:cNvPr id="20487" name="Group 7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20488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20489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20490" name="Picture 1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0491" name="Picture 1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475560"/>
            <a:ext cx="932036" cy="1120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4995444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0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0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0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204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04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04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204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204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204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1000"/>
                                        <p:tgtEl>
                                          <p:spTgt spid="204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204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204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1000"/>
                                        <p:tgtEl>
                                          <p:spTgt spid="204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6" dur="1000" fill="hold"/>
                                        <p:tgtEl>
                                          <p:spTgt spid="204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204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2" dur="1000"/>
                                        <p:tgtEl>
                                          <p:spTgt spid="204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3" dur="1000" fill="hold"/>
                                        <p:tgtEl>
                                          <p:spTgt spid="204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000" fill="hold"/>
                                        <p:tgtEl>
                                          <p:spTgt spid="204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9" dur="1000"/>
                                        <p:tgtEl>
                                          <p:spTgt spid="204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0" dur="1000" fill="hold"/>
                                        <p:tgtEl>
                                          <p:spTgt spid="204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" dur="1000" fill="hold"/>
                                        <p:tgtEl>
                                          <p:spTgt spid="204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6" dur="1000"/>
                                        <p:tgtEl>
                                          <p:spTgt spid="204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7" dur="1000" fill="hold"/>
                                        <p:tgtEl>
                                          <p:spTgt spid="204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" dur="1000" fill="hold"/>
                                        <p:tgtEl>
                                          <p:spTgt spid="204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4" name="Group 2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5" name="Group 3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65540" name="Rectangle 4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 dirty="0">
                      <a:solidFill>
                        <a:srgbClr val="002060"/>
                      </a:solidFill>
                    </a:rPr>
                    <a:t>S      Szkoła  Podstawowa nr 195</a:t>
                  </a:r>
                </a:p>
              </p:txBody>
            </p:sp>
            <p:grpSp>
              <p:nvGrpSpPr>
                <p:cNvPr id="6" name="Group 5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65542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65543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65544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65545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" name="pole tekstowe 1"/>
          <p:cNvSpPr txBox="1"/>
          <p:nvPr/>
        </p:nvSpPr>
        <p:spPr>
          <a:xfrm>
            <a:off x="971601" y="1308178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 dirty="0" smtClean="0">
                <a:latin typeface="Times New Roman" pitchFamily="18" charset="0"/>
                <a:cs typeface="Times New Roman" pitchFamily="18" charset="0"/>
              </a:rPr>
              <a:t>Warsztaty przyrodnicze</a:t>
            </a:r>
            <a:endParaRPr lang="pl-PL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36913"/>
            <a:ext cx="405299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916" y="2636912"/>
            <a:ext cx="388751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5069769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7" name="Group 1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65538" name="Group 2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65539" name="Group 3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65540" name="Rectangle 4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 dirty="0">
                      <a:solidFill>
                        <a:srgbClr val="002060"/>
                      </a:solidFill>
                    </a:rPr>
                    <a:t>S      Szkoła  Podstawowa nr 195</a:t>
                  </a:r>
                </a:p>
              </p:txBody>
            </p:sp>
            <p:grpSp>
              <p:nvGrpSpPr>
                <p:cNvPr id="65541" name="Group 5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65542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65543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65544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65545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" name="pole tekstowe 1"/>
          <p:cNvSpPr txBox="1"/>
          <p:nvPr/>
        </p:nvSpPr>
        <p:spPr>
          <a:xfrm>
            <a:off x="971601" y="1308178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 dirty="0">
                <a:latin typeface="Times New Roman" pitchFamily="18" charset="0"/>
                <a:cs typeface="Times New Roman" pitchFamily="18" charset="0"/>
              </a:rPr>
              <a:t>Zajęcia </a:t>
            </a:r>
            <a:r>
              <a:rPr lang="pl-PL" sz="2800" i="1" dirty="0" smtClean="0">
                <a:latin typeface="Times New Roman" pitchFamily="18" charset="0"/>
                <a:cs typeface="Times New Roman" pitchFamily="18" charset="0"/>
              </a:rPr>
              <a:t>przyrodnicze w terenie</a:t>
            </a:r>
            <a:endParaRPr lang="pl-PL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Marta\Desktop\KLASA 1E\Zdjęcia 3e\Warstwy lasu, 29 pażdziernik\22197770_1697019793644603_650477696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4" y="2060848"/>
            <a:ext cx="4241118" cy="42217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ta\Desktop\KLASA 1E\Zdjęcia 3e\Warstwy lasu, 29 pażdziernik\22207487_1697024670310782_1943127169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4" y="2060848"/>
            <a:ext cx="3968348" cy="42217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5069769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4" name="Group 2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5" name="Group 3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65540" name="Rectangle 4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 dirty="0">
                      <a:solidFill>
                        <a:srgbClr val="002060"/>
                      </a:solidFill>
                    </a:rPr>
                    <a:t>S      Szkoła  Podstawowa nr 195</a:t>
                  </a:r>
                </a:p>
              </p:txBody>
            </p:sp>
            <p:grpSp>
              <p:nvGrpSpPr>
                <p:cNvPr id="6" name="Group 5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65542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65543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65544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65545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" name="pole tekstowe 1"/>
          <p:cNvSpPr txBox="1"/>
          <p:nvPr/>
        </p:nvSpPr>
        <p:spPr>
          <a:xfrm>
            <a:off x="971601" y="1308178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 dirty="0" smtClean="0">
                <a:latin typeface="Times New Roman" pitchFamily="18" charset="0"/>
                <a:cs typeface="Times New Roman" pitchFamily="18" charset="0"/>
              </a:rPr>
              <a:t>Warsztaty „Las w słoiku”</a:t>
            </a:r>
            <a:endParaRPr lang="pl-PL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0770" name="Picture 2" descr="Warsztaty Las w słoiku - klasa 2a, 2b i 2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1844824"/>
            <a:ext cx="6408712" cy="41764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5069769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395537" y="1557338"/>
            <a:ext cx="8352928" cy="4607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638"/>
              </a:spcBef>
            </a:pPr>
            <a:r>
              <a:rPr lang="pl-PL" altLang="pl-PL" dirty="0">
                <a:solidFill>
                  <a:srgbClr val="FFFFFF"/>
                </a:solidFill>
                <a:latin typeface="Tahoma" charset="0"/>
              </a:rPr>
              <a:t>    </a:t>
            </a:r>
            <a:r>
              <a:rPr lang="pl-PL" altLang="pl-PL" sz="2800" i="1" dirty="0">
                <a:solidFill>
                  <a:srgbClr val="FFFFFF"/>
                </a:solidFill>
                <a:latin typeface="Times New Roman" pitchFamily="16" charset="0"/>
              </a:rPr>
              <a:t>W </a:t>
            </a:r>
            <a:r>
              <a:rPr lang="pl-PL" altLang="pl-PL" sz="2800" i="1" dirty="0" smtClean="0">
                <a:solidFill>
                  <a:srgbClr val="FFFFFF"/>
                </a:solidFill>
                <a:latin typeface="Times New Roman" pitchFamily="16" charset="0"/>
              </a:rPr>
              <a:t>zakresie edukacji muzycznej:</a:t>
            </a:r>
          </a:p>
          <a:p>
            <a:pPr algn="ctr" hangingPunct="1">
              <a:lnSpc>
                <a:spcPct val="100000"/>
              </a:lnSpc>
              <a:spcBef>
                <a:spcPts val="638"/>
              </a:spcBef>
            </a:pPr>
            <a:endParaRPr lang="pl-PL" altLang="pl-PL" sz="2800" i="1" dirty="0">
              <a:solidFill>
                <a:srgbClr val="FFFFFF"/>
              </a:solidFill>
              <a:latin typeface="Times New Roman" pitchFamily="16" charset="0"/>
            </a:endParaRPr>
          </a:p>
          <a:p>
            <a:pPr hangingPunct="1">
              <a:lnSpc>
                <a:spcPct val="10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poznajemy różne gatunki muzyki;</a:t>
            </a:r>
            <a:endParaRPr lang="pl-PL" altLang="pl-PL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hangingPunct="1">
              <a:lnSpc>
                <a:spcPct val="10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śpiewamy piosenki;</a:t>
            </a:r>
          </a:p>
          <a:p>
            <a:pPr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uczymy się różnych układów ruchowych</a:t>
            </a:r>
            <a:r>
              <a:rPr lang="pl-PL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gramy na instrumentach;</a:t>
            </a:r>
          </a:p>
          <a:p>
            <a:pPr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uczymy się rytmiki.</a:t>
            </a:r>
          </a:p>
          <a:p>
            <a:pPr>
              <a:spcBef>
                <a:spcPts val="638"/>
              </a:spcBef>
              <a:buClr>
                <a:srgbClr val="00CCFF"/>
              </a:buClr>
              <a:buSzPct val="65000"/>
            </a:pPr>
            <a:endParaRPr lang="pl-PL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38"/>
              </a:spcBef>
              <a:buClr>
                <a:srgbClr val="00CCFF"/>
              </a:buClr>
              <a:buSzPct val="65000"/>
            </a:pPr>
            <a:endParaRPr lang="pl-PL" sz="4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38"/>
              </a:spcBef>
              <a:buClr>
                <a:srgbClr val="00CCFF"/>
              </a:buClr>
              <a:buSzPct val="65000"/>
              <a:buFont typeface="Wingdings" charset="0"/>
              <a:buChar char="n"/>
            </a:pPr>
            <a:endParaRPr lang="pl-PL" altLang="pl-PL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20486" name="Rectangle 6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Szkoła  Podstawowa nr 195</a:t>
                  </a:r>
                </a:p>
              </p:txBody>
            </p:sp>
            <p:grpSp>
              <p:nvGrpSpPr>
                <p:cNvPr id="5" name="Group 7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20488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20489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20490" name="Picture 1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0491" name="Picture 1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15" name="Obraz 14" descr="Znalezione obrazy dla zapytania: tambury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4149081"/>
            <a:ext cx="186284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4995444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0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0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0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204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04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04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204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204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204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1000"/>
                                        <p:tgtEl>
                                          <p:spTgt spid="204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204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204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1000"/>
                                        <p:tgtEl>
                                          <p:spTgt spid="204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6" dur="1000" fill="hold"/>
                                        <p:tgtEl>
                                          <p:spTgt spid="204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1000" fill="hold"/>
                                        <p:tgtEl>
                                          <p:spTgt spid="204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2" dur="1000"/>
                                        <p:tgtEl>
                                          <p:spTgt spid="204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3" dur="1000" fill="hold"/>
                                        <p:tgtEl>
                                          <p:spTgt spid="204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000" fill="hold"/>
                                        <p:tgtEl>
                                          <p:spTgt spid="204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25603" name="Group 3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25604" name="Group 4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25605" name="Rectangle 5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   Szkoła  Podstawowa nr 195</a:t>
                  </a:r>
                </a:p>
              </p:txBody>
            </p:sp>
            <p:grpSp>
              <p:nvGrpSpPr>
                <p:cNvPr id="25606" name="Group 6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25607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25608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25609" name="Picture 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5610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" name="pole tekstowe 1"/>
          <p:cNvSpPr txBox="1"/>
          <p:nvPr/>
        </p:nvSpPr>
        <p:spPr>
          <a:xfrm>
            <a:off x="630237" y="1412777"/>
            <a:ext cx="8030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Spotkania </a:t>
            </a:r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pl-PL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muzykami</a:t>
            </a:r>
            <a:endParaRPr lang="pl-PL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Marta\Desktop\KLASA 1E\Perkusita, październik 2017\22218090_1697013656978550_364371843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48598"/>
            <a:ext cx="3883725" cy="38653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rta\Desktop\KLASA 1E\Perkusita, październik 2017\22199106_1697014906978425_1833092085_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48598"/>
            <a:ext cx="4032448" cy="38653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5323732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51520" y="1628800"/>
            <a:ext cx="8424936" cy="459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50000"/>
              </a:lnSpc>
            </a:pPr>
            <a:r>
              <a:rPr lang="pl-PL" altLang="pl-PL" sz="32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Zapewniamy </a:t>
            </a:r>
            <a:r>
              <a:rPr lang="pl-PL" altLang="pl-PL" sz="36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przyjazną</a:t>
            </a:r>
            <a:br>
              <a:rPr lang="pl-PL" altLang="pl-PL" sz="36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36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nowoczesną edukację oraz </a:t>
            </a:r>
            <a:r>
              <a:rPr lang="pl-PL" altLang="pl-PL" sz="36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warunki niezbędne do </a:t>
            </a:r>
            <a:r>
              <a:rPr lang="pl-PL" altLang="pl-PL" sz="36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prawidłowego rozwoju ucznia.</a:t>
            </a:r>
            <a:endParaRPr lang="pl-PL" altLang="pl-PL" sz="36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hangingPunct="1">
              <a:lnSpc>
                <a:spcPct val="150000"/>
              </a:lnSpc>
            </a:pPr>
            <a:endParaRPr lang="pl-PL" altLang="pl-PL" sz="3200" b="1" i="1" dirty="0">
              <a:solidFill>
                <a:srgbClr val="FFFFFF"/>
              </a:solidFill>
              <a:latin typeface="Arial Black" panose="020B0A04020102020204" pitchFamily="34" charset="0"/>
            </a:endParaRPr>
          </a:p>
          <a:p>
            <a:pPr hangingPunct="1">
              <a:lnSpc>
                <a:spcPct val="80000"/>
              </a:lnSpc>
            </a:pPr>
            <a:r>
              <a:rPr lang="pl-PL" altLang="pl-PL" sz="3600" b="1" i="1" dirty="0">
                <a:solidFill>
                  <a:srgbClr val="FFFFFF"/>
                </a:solidFill>
                <a:latin typeface="Tahoma" charset="0"/>
              </a:rPr>
              <a:t> </a:t>
            </a:r>
          </a:p>
        </p:txBody>
      </p:sp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6147" name="Group 3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6148" name="Group 4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6149" name="Rectangle 5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 Szkoła  Podstawowa nr 195</a:t>
                  </a:r>
                </a:p>
              </p:txBody>
            </p:sp>
            <p:grpSp>
              <p:nvGrpSpPr>
                <p:cNvPr id="6150" name="Group 6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6" cy="331"/>
                  <a:chOff x="929" y="391"/>
                  <a:chExt cx="3446" cy="331"/>
                </a:xfrm>
              </p:grpSpPr>
              <p:sp>
                <p:nvSpPr>
                  <p:cNvPr id="6151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6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6152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1722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6153" name="Picture 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6154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97425"/>
            <a:ext cx="2952750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61682495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4" name="Group 2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5" name="Group 3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65540" name="Rectangle 4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 dirty="0">
                      <a:solidFill>
                        <a:srgbClr val="002060"/>
                      </a:solidFill>
                    </a:rPr>
                    <a:t>S      Szkoła  Podstawowa nr 195</a:t>
                  </a:r>
                </a:p>
              </p:txBody>
            </p:sp>
            <p:grpSp>
              <p:nvGrpSpPr>
                <p:cNvPr id="6" name="Group 5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65542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65543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65544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65545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" name="pole tekstowe 1"/>
          <p:cNvSpPr txBox="1"/>
          <p:nvPr/>
        </p:nvSpPr>
        <p:spPr>
          <a:xfrm>
            <a:off x="971601" y="1308178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 dirty="0" smtClean="0">
                <a:latin typeface="Times New Roman" pitchFamily="18" charset="0"/>
                <a:cs typeface="Times New Roman" pitchFamily="18" charset="0"/>
              </a:rPr>
              <a:t>Koncerty muzyczne</a:t>
            </a:r>
            <a:endParaRPr lang="pl-PL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897"/>
            <a:ext cx="4000103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3509963"/>
            <a:ext cx="3780482" cy="2835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5069769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25603" name="Group 3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25604" name="Group 4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25605" name="Rectangle 5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   Szkoła  Podstawowa nr 195</a:t>
                  </a:r>
                </a:p>
              </p:txBody>
            </p:sp>
            <p:grpSp>
              <p:nvGrpSpPr>
                <p:cNvPr id="25606" name="Group 6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25607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25608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25609" name="Picture 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5610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" name="pole tekstowe 1"/>
          <p:cNvSpPr txBox="1"/>
          <p:nvPr/>
        </p:nvSpPr>
        <p:spPr>
          <a:xfrm>
            <a:off x="630237" y="1412777"/>
            <a:ext cx="8030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Warsztaty w </a:t>
            </a:r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Filharmonii Narodowej</a:t>
            </a:r>
          </a:p>
        </p:txBody>
      </p:sp>
      <p:pic>
        <p:nvPicPr>
          <p:cNvPr id="4098" name="Picture 2" descr="C:\Users\Marta\Desktop\KLASA 1E\Zdjęcia 3e\Filharmonia 27 październik\22906370_1721640921182490_1145163145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17" y="3140968"/>
            <a:ext cx="4029745" cy="3497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arta\Desktop\KLASA 1E\Zdjęcia 3e\Filharmonia 27 październik\22882209_1721640571182525_1785940096_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40968"/>
            <a:ext cx="4182778" cy="3497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39199057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25603" name="Group 3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25604" name="Group 4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25605" name="Rectangle 5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   Szkoła  Podstawowa nr 195</a:t>
                  </a:r>
                </a:p>
              </p:txBody>
            </p:sp>
            <p:grpSp>
              <p:nvGrpSpPr>
                <p:cNvPr id="25606" name="Group 6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25607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25608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25609" name="Picture 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5610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" name="pole tekstowe 1"/>
          <p:cNvSpPr txBox="1"/>
          <p:nvPr/>
        </p:nvSpPr>
        <p:spPr>
          <a:xfrm>
            <a:off x="630237" y="1412777"/>
            <a:ext cx="8030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Przedstawienia muzyczno-taneczne</a:t>
            </a:r>
            <a:endParaRPr lang="pl-PL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 descr="https://cloud2.edupage.org/cloud/hdimg667576df2ec6d0f1dc46.jpg?z%3A%2BaUMdj5b9PYvxuUpLK8cW%2BY8HDLXmaNL4nN%2F5oC8hmWtWei7l8CCSSI2DR%2FeDubuxa%2FKAsG7%2BsHQJTUWC4PQyQ%3D%3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3158506" cy="23726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cloud2.edupage.org/cloud/hdimgc520669f36510dc3c99f.jpg?z%3ACEgLnAI33ySzAaHeFad6lD6GltrDQ1tQTHZpVeMjiE2M0Qv2GY2esFFP2pE5EgWNYC%2FD6kBOyNHfwdjvGLA2Dg%3D%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211" y="2060847"/>
            <a:ext cx="3081601" cy="23148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cloud1.edupage.org/cloud/hdimg4c3df009e74822842a2f.jpg?z%3A6AtMbFdkgq%2ByeEDE28qLyAwNaxG0%2BglIz2Yt1PXOyi6Ou1VDC4XdQeKNd59zaWo17fRz6iHFIGE118IW6qasfw%3D%3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427435"/>
            <a:ext cx="3384376" cy="24305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15845175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25603" name="Group 3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25604" name="Group 4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25605" name="Rectangle 5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   Szkoła  Podstawowa nr 195</a:t>
                  </a:r>
                </a:p>
              </p:txBody>
            </p:sp>
            <p:grpSp>
              <p:nvGrpSpPr>
                <p:cNvPr id="25606" name="Group 6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25607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25608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25609" name="Picture 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5610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" name="pole tekstowe 1"/>
          <p:cNvSpPr txBox="1"/>
          <p:nvPr/>
        </p:nvSpPr>
        <p:spPr>
          <a:xfrm>
            <a:off x="630237" y="1412777"/>
            <a:ext cx="8030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Tworzymy </a:t>
            </a:r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sztukę, </a:t>
            </a:r>
            <a:r>
              <a:rPr lang="pl-PL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odkrywamy </a:t>
            </a:r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talenty naszych wychowanków.</a:t>
            </a:r>
          </a:p>
        </p:txBody>
      </p:sp>
      <p:pic>
        <p:nvPicPr>
          <p:cNvPr id="61442" name="Picture 2" descr="C:\Users\Marta\Desktop\KLASA 1E\Zdjęcia 3e\Europejski dzień zdrowej żywności 3 e\23484732_1734708693209046_990488402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" y="2970604"/>
            <a:ext cx="4523229" cy="32667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4" name="Picture 4" descr="https://cloud2.edupage.org/cloud/hdimge72084dd288bd3caea73926db0c695.jpg?z%3AqtUhbR%2BaQeUiiW2xplCEzqqW%2FkxigpBtw3OdbzYFGJzpdl4Shn%2Fcn%2F4Azm3T5fi9kVAEdaKTGo44AcNmEHUpZg%3D%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663" y="3645024"/>
            <a:ext cx="4592338" cy="32052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65496925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25603" name="Group 3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25604" name="Group 4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25605" name="Rectangle 5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   Szkoła  Podstawowa nr 195</a:t>
                  </a:r>
                </a:p>
              </p:txBody>
            </p:sp>
            <p:grpSp>
              <p:nvGrpSpPr>
                <p:cNvPr id="25606" name="Group 6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25607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25608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25609" name="Picture 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5610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" name="pole tekstowe 2"/>
          <p:cNvSpPr txBox="1"/>
          <p:nvPr/>
        </p:nvSpPr>
        <p:spPr>
          <a:xfrm>
            <a:off x="1474788" y="1628800"/>
            <a:ext cx="57615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Przygotowujemy różne uroczystości :</a:t>
            </a:r>
            <a:endParaRPr lang="pl-PL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Jasełka</a:t>
            </a:r>
          </a:p>
        </p:txBody>
      </p:sp>
      <p:pic>
        <p:nvPicPr>
          <p:cNvPr id="2050" name="Picture 2" descr="https://cloud2.edupage.org/cloud/hdimga5df5b0ee09768063fe856b0900976.jpg?z%3Ad1sGRKmVsNSaVRHccXdbK1THGzreSCVC%2B2rj0YMWhqcMdN7KOb1IfHfsGhG2xQb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2950947" cy="19672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cloud2.edupage.org/cloud/hdimg8fda042f87b4b5f51801adf4ede5b6.jpg?z%3ALroj07%2BNmFUoKGRsDtSR%2Fncj5HItR%2FWxa%2BLBY4SWrjlY2DAJxMRpREbCowK%2FRwI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564904"/>
            <a:ext cx="2952328" cy="20705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cloud.edupage.org/cloud/hdimg183816b14cafb784853e.jpg?z%3AJQzQaHmXpZQLJyS3Pda5v2wVYDf%2FNI%2FsY6CkEZYMkz6dojYt9qardmld94kNKUT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725144"/>
            <a:ext cx="2813338" cy="19698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73351159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25603" name="Group 3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25604" name="Group 4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25605" name="Rectangle 5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   Szkoła  Podstawowa nr 195</a:t>
                  </a:r>
                </a:p>
              </p:txBody>
            </p:sp>
            <p:grpSp>
              <p:nvGrpSpPr>
                <p:cNvPr id="25606" name="Group 6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25607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25608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25609" name="Picture 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5610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" name="pole tekstowe 2"/>
          <p:cNvSpPr txBox="1"/>
          <p:nvPr/>
        </p:nvSpPr>
        <p:spPr>
          <a:xfrm>
            <a:off x="1457074" y="1268760"/>
            <a:ext cx="5761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Uroczystości patriotyczne</a:t>
            </a:r>
          </a:p>
        </p:txBody>
      </p:sp>
      <p:pic>
        <p:nvPicPr>
          <p:cNvPr id="4098" name="Picture 2" descr="https://cloud2.edupage.org/cloud/hdimgc7c1a486e70051372de26aeb86340f.jpg?z%3Agu7nI8xLTSXLkFmSozsQM%2FhrDTEmWnIzB0eOfVQyWygGgFMpknxrEZ10Bi1EK2w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36912"/>
            <a:ext cx="4248472" cy="26480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cloud2.edupage.org/cloud/hdimg7a9f61cca1e816c0150fb62039f624.jpg?z%3AUHn15AOPHiZq%2F8YUSkgjghk521p0ewaOp9AC6jTa58WNxSSRxq0zmnU02NyJMRK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46" y="4005064"/>
            <a:ext cx="4428461" cy="27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73351159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1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31746" name="Group 2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31747" name="Group 3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31748" name="Rectangle 4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Szkoła  Podstawowa nr 195</a:t>
                  </a:r>
                </a:p>
              </p:txBody>
            </p:sp>
            <p:grpSp>
              <p:nvGrpSpPr>
                <p:cNvPr id="31749" name="Group 5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31750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31751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31752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1753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" name="Prostokąt 2"/>
          <p:cNvSpPr/>
          <p:nvPr/>
        </p:nvSpPr>
        <p:spPr>
          <a:xfrm>
            <a:off x="854075" y="1412776"/>
            <a:ext cx="68357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887586" y="1412776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Apele tematyczne</a:t>
            </a:r>
          </a:p>
        </p:txBody>
      </p:sp>
      <p:pic>
        <p:nvPicPr>
          <p:cNvPr id="8194" name="Picture 2" descr="https://cloud1.edupage.org/cloud/hdimg4e4cb67135391b25812d.jpg?z%3ANwTwz8wOCuUjLilw9MyePrUp8N7%2FeoVAmcvWHrOirhyXYymqSYbSMjHyd5GkVRY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814" y="3096616"/>
            <a:ext cx="6778562" cy="37286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1979712" y="2149405"/>
            <a:ext cx="49640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Wiem co jem – promowanie zdrowej żywności</a:t>
            </a:r>
          </a:p>
        </p:txBody>
      </p:sp>
    </p:spTree>
    <p:extLst>
      <p:ext uri="{BB962C8B-B14F-4D97-AF65-F5344CB8AC3E}">
        <p14:creationId xmlns="" xmlns:p14="http://schemas.microsoft.com/office/powerpoint/2010/main" val="1966183543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1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31746" name="Group 2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31747" name="Group 3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31748" name="Rectangle 4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Szkoła  Podstawowa nr 195</a:t>
                  </a:r>
                </a:p>
              </p:txBody>
            </p:sp>
            <p:grpSp>
              <p:nvGrpSpPr>
                <p:cNvPr id="31749" name="Group 5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31750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31751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31752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1753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" name="Prostokąt 2"/>
          <p:cNvSpPr/>
          <p:nvPr/>
        </p:nvSpPr>
        <p:spPr>
          <a:xfrm>
            <a:off x="854075" y="1412776"/>
            <a:ext cx="68357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https://cloud1.edupage.org/cloud/hdimgce5125d6248f56f6c555c0d8f27cf0.jpg?z%3AMgAH7adxtkqPVnbFK5IMcYh2mVWqgvYDlYOi2Z5gNK7UuTErAQM5kzJDxcHoTd%2F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70075"/>
            <a:ext cx="6696744" cy="41919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636741" y="1772816"/>
            <a:ext cx="5887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Zwyczaje wielkanocne</a:t>
            </a:r>
            <a:endParaRPr lang="pl-PL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6183543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1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31746" name="Group 2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31747" name="Group 3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31748" name="Rectangle 4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Szkoła  Podstawowa nr 195</a:t>
                  </a:r>
                </a:p>
              </p:txBody>
            </p:sp>
            <p:grpSp>
              <p:nvGrpSpPr>
                <p:cNvPr id="31749" name="Group 5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31750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31751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31752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1753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" name="Prostokąt 2"/>
          <p:cNvSpPr/>
          <p:nvPr/>
        </p:nvSpPr>
        <p:spPr>
          <a:xfrm>
            <a:off x="854075" y="1412776"/>
            <a:ext cx="68357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cloud2.edupage.org/cloud/hdimge56506324c3466719703abec8dff25.jpg?z%3A166HNOq%2FSm8aMZTbn8rCVZVEqdkfafawzcmvHzSkv5Cph%2Fr1Ut5NhCoeiW5auI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2545921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242399" y="1340768"/>
            <a:ext cx="4705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Święto polskiej niezapominajki</a:t>
            </a:r>
          </a:p>
        </p:txBody>
      </p:sp>
    </p:spTree>
    <p:extLst>
      <p:ext uri="{BB962C8B-B14F-4D97-AF65-F5344CB8AC3E}">
        <p14:creationId xmlns="" xmlns:p14="http://schemas.microsoft.com/office/powerpoint/2010/main" val="1966183543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1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31746" name="Group 2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31747" name="Group 3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31748" name="Rectangle 4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Szkoła  Podstawowa nr 195</a:t>
                  </a:r>
                </a:p>
              </p:txBody>
            </p:sp>
            <p:grpSp>
              <p:nvGrpSpPr>
                <p:cNvPr id="31749" name="Group 5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31750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31751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31752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1753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" name="Prostokąt 2"/>
          <p:cNvSpPr/>
          <p:nvPr/>
        </p:nvSpPr>
        <p:spPr>
          <a:xfrm>
            <a:off x="854075" y="1412776"/>
            <a:ext cx="68357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1149351" y="1340768"/>
            <a:ext cx="713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Dzień pluszowego misia</a:t>
            </a:r>
          </a:p>
        </p:txBody>
      </p:sp>
      <p:pic>
        <p:nvPicPr>
          <p:cNvPr id="9218" name="Picture 2" descr="https://cloud2.edupage.org/cloud/hdimgd6571cb1dcd938f7212a.jpg?z%3AfBjXD2mHqxVixSr%2FeCUqLGfNXAVwDkF7fewwF5RJI%2FhYQtu2f02olO3SuxoBfPB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8" y="2278835"/>
            <a:ext cx="8104705" cy="45724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05532033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251520" y="1844675"/>
            <a:ext cx="8784530" cy="439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lnSpc>
                <a:spcPct val="9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200" dirty="0">
                <a:solidFill>
                  <a:schemeClr val="tx1"/>
                </a:solidFill>
                <a:latin typeface="Times New Roman" pitchFamily="16" charset="0"/>
              </a:rPr>
              <a:t>u</a:t>
            </a:r>
            <a:r>
              <a:rPr lang="pl-PL" altLang="pl-PL" sz="2200" dirty="0" smtClean="0">
                <a:solidFill>
                  <a:schemeClr val="tx1"/>
                </a:solidFill>
                <a:latin typeface="Times New Roman" pitchFamily="16" charset="0"/>
              </a:rPr>
              <a:t>czymy się na jedną zmianę(od </a:t>
            </a:r>
            <a:r>
              <a:rPr lang="pl-PL" altLang="pl-PL" sz="2200" dirty="0">
                <a:solidFill>
                  <a:schemeClr val="tx1"/>
                </a:solidFill>
                <a:latin typeface="Times New Roman" pitchFamily="16" charset="0"/>
              </a:rPr>
              <a:t>godz. 8.00);</a:t>
            </a:r>
          </a:p>
          <a:p>
            <a:pPr hangingPunct="1">
              <a:lnSpc>
                <a:spcPct val="9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200" dirty="0">
                <a:solidFill>
                  <a:schemeClr val="tx1"/>
                </a:solidFill>
                <a:latin typeface="Times New Roman" pitchFamily="16" charset="0"/>
              </a:rPr>
              <a:t>p</a:t>
            </a:r>
            <a:r>
              <a:rPr lang="pl-PL" altLang="pl-PL" sz="2200" dirty="0" smtClean="0">
                <a:solidFill>
                  <a:schemeClr val="tx1"/>
                </a:solidFill>
                <a:latin typeface="Times New Roman" pitchFamily="16" charset="0"/>
              </a:rPr>
              <a:t>rzebywamy w salach znajdujących </a:t>
            </a:r>
            <a:r>
              <a:rPr lang="pl-PL" altLang="pl-PL" sz="2200" dirty="0">
                <a:solidFill>
                  <a:schemeClr val="tx1"/>
                </a:solidFill>
                <a:latin typeface="Times New Roman" pitchFamily="16" charset="0"/>
              </a:rPr>
              <a:t>się na </a:t>
            </a:r>
            <a:r>
              <a:rPr lang="pl-PL" altLang="pl-PL" sz="2200" dirty="0" smtClean="0">
                <a:solidFill>
                  <a:schemeClr val="tx1"/>
                </a:solidFill>
                <a:latin typeface="Times New Roman" pitchFamily="16" charset="0"/>
              </a:rPr>
              <a:t>II piętrze szkoły;</a:t>
            </a:r>
            <a:endParaRPr lang="pl-PL" altLang="pl-PL" sz="2200" dirty="0">
              <a:solidFill>
                <a:schemeClr val="tx1"/>
              </a:solidFill>
              <a:latin typeface="Times New Roman" pitchFamily="16" charset="0"/>
            </a:endParaRPr>
          </a:p>
          <a:p>
            <a:pPr hangingPunct="1">
              <a:lnSpc>
                <a:spcPct val="9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200" dirty="0">
                <a:solidFill>
                  <a:schemeClr val="tx1"/>
                </a:solidFill>
                <a:latin typeface="Times New Roman" pitchFamily="16" charset="0"/>
              </a:rPr>
              <a:t>n</a:t>
            </a:r>
            <a:r>
              <a:rPr lang="pl-PL" altLang="pl-PL" sz="2200" dirty="0" smtClean="0">
                <a:solidFill>
                  <a:schemeClr val="tx1"/>
                </a:solidFill>
                <a:latin typeface="Times New Roman" pitchFamily="16" charset="0"/>
              </a:rPr>
              <a:t>asze lekcje trwają po 45 minut;</a:t>
            </a:r>
          </a:p>
          <a:p>
            <a:pPr hangingPunct="1">
              <a:lnSpc>
                <a:spcPct val="9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200" dirty="0" smtClean="0">
                <a:solidFill>
                  <a:schemeClr val="tx1"/>
                </a:solidFill>
                <a:latin typeface="Times New Roman" pitchFamily="16" charset="0"/>
              </a:rPr>
              <a:t>odpoczywamy na przerwach </a:t>
            </a:r>
            <a:r>
              <a:rPr lang="pl-PL" altLang="pl-PL" sz="2200" dirty="0">
                <a:solidFill>
                  <a:schemeClr val="tx1"/>
                </a:solidFill>
                <a:latin typeface="Times New Roman" pitchFamily="16" charset="0"/>
              </a:rPr>
              <a:t>- 10 min</a:t>
            </a:r>
            <a:r>
              <a:rPr lang="pl-PL" altLang="pl-PL" sz="2200" dirty="0" smtClean="0">
                <a:solidFill>
                  <a:schemeClr val="tx1"/>
                </a:solidFill>
                <a:latin typeface="Times New Roman" pitchFamily="16" charset="0"/>
              </a:rPr>
              <a:t>.; </a:t>
            </a:r>
          </a:p>
          <a:p>
            <a:pPr hangingPunct="1">
              <a:lnSpc>
                <a:spcPct val="9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200" dirty="0">
                <a:solidFill>
                  <a:schemeClr val="tx1"/>
                </a:solidFill>
                <a:latin typeface="Times New Roman" pitchFamily="16" charset="0"/>
              </a:rPr>
              <a:t>p</a:t>
            </a:r>
            <a:r>
              <a:rPr lang="pl-PL" altLang="pl-PL" sz="2200" dirty="0" smtClean="0">
                <a:solidFill>
                  <a:schemeClr val="tx1"/>
                </a:solidFill>
                <a:latin typeface="Times New Roman" pitchFamily="16" charset="0"/>
              </a:rPr>
              <a:t>osiłki spożywamy na przerwach śniadaniowych i obiadowych;</a:t>
            </a:r>
          </a:p>
          <a:p>
            <a:pPr hangingPunct="1">
              <a:lnSpc>
                <a:spcPct val="9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200" dirty="0">
                <a:solidFill>
                  <a:schemeClr val="tx1"/>
                </a:solidFill>
                <a:latin typeface="Times New Roman" pitchFamily="16" charset="0"/>
              </a:rPr>
              <a:t>k</a:t>
            </a:r>
            <a:r>
              <a:rPr lang="pl-PL" altLang="pl-PL" sz="2200" dirty="0" smtClean="0">
                <a:solidFill>
                  <a:schemeClr val="tx1"/>
                </a:solidFill>
                <a:latin typeface="Times New Roman" pitchFamily="16" charset="0"/>
              </a:rPr>
              <a:t>orzystamy z szatni z szafkami w dolnej części budynku (innym niż dla klas starszych);</a:t>
            </a:r>
            <a:endParaRPr lang="pl-PL" altLang="pl-PL" sz="2200" dirty="0">
              <a:solidFill>
                <a:schemeClr val="tx1"/>
              </a:solidFill>
              <a:latin typeface="Times New Roman" pitchFamily="16" charset="0"/>
            </a:endParaRPr>
          </a:p>
          <a:p>
            <a:pPr hangingPunct="1">
              <a:lnSpc>
                <a:spcPct val="9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200" dirty="0" smtClean="0">
                <a:solidFill>
                  <a:schemeClr val="tx1"/>
                </a:solidFill>
                <a:latin typeface="Times New Roman" pitchFamily="16" charset="0"/>
              </a:rPr>
              <a:t>pozostawiamy przybory szkolne w szafkach </a:t>
            </a:r>
            <a:r>
              <a:rPr lang="pl-PL" altLang="pl-PL" sz="2200" dirty="0">
                <a:solidFill>
                  <a:schemeClr val="tx1"/>
                </a:solidFill>
                <a:latin typeface="Times New Roman" pitchFamily="16" charset="0"/>
              </a:rPr>
              <a:t>w swoich </a:t>
            </a:r>
            <a:r>
              <a:rPr lang="pl-PL" altLang="pl-PL" sz="2200" dirty="0" smtClean="0">
                <a:solidFill>
                  <a:schemeClr val="tx1"/>
                </a:solidFill>
                <a:latin typeface="Times New Roman" pitchFamily="16" charset="0"/>
              </a:rPr>
              <a:t>salach;</a:t>
            </a:r>
          </a:p>
          <a:p>
            <a:pPr>
              <a:lnSpc>
                <a:spcPct val="9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200" dirty="0" smtClean="0">
                <a:solidFill>
                  <a:schemeClr val="tx1"/>
                </a:solidFill>
                <a:latin typeface="Times New Roman" pitchFamily="16" charset="0"/>
              </a:rPr>
              <a:t>korzystamy z </a:t>
            </a:r>
            <a:r>
              <a:rPr lang="pl-PL" altLang="pl-PL" sz="2200" dirty="0">
                <a:solidFill>
                  <a:schemeClr val="tx1"/>
                </a:solidFill>
                <a:latin typeface="Times New Roman" pitchFamily="16" charset="0"/>
              </a:rPr>
              <a:t>placu </a:t>
            </a:r>
            <a:r>
              <a:rPr lang="pl-PL" altLang="pl-PL" sz="2200" dirty="0" smtClean="0">
                <a:solidFill>
                  <a:schemeClr val="tx1"/>
                </a:solidFill>
                <a:latin typeface="Times New Roman" pitchFamily="16" charset="0"/>
              </a:rPr>
              <a:t>zabaw</a:t>
            </a:r>
            <a:r>
              <a:rPr lang="pl-PL" altLang="pl-PL" sz="2200" dirty="0">
                <a:solidFill>
                  <a:schemeClr val="tx1"/>
                </a:solidFill>
                <a:latin typeface="Times New Roman" pitchFamily="16" charset="0"/>
              </a:rPr>
              <a:t>;</a:t>
            </a:r>
            <a:r>
              <a:rPr lang="pl-PL" altLang="pl-PL" sz="2000" dirty="0" smtClean="0">
                <a:solidFill>
                  <a:schemeClr val="tx1"/>
                </a:solidFill>
                <a:latin typeface="Times New Roman" pitchFamily="16" charset="0"/>
              </a:rPr>
              <a:t> </a:t>
            </a:r>
          </a:p>
          <a:p>
            <a:pPr>
              <a:lnSpc>
                <a:spcPct val="9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000" dirty="0" smtClean="0">
                <a:solidFill>
                  <a:schemeClr val="tx1"/>
                </a:solidFill>
                <a:latin typeface="Times New Roman" pitchFamily="16" charset="0"/>
              </a:rPr>
              <a:t> po </a:t>
            </a:r>
            <a:r>
              <a:rPr lang="pl-PL" altLang="pl-PL" sz="2000" dirty="0">
                <a:solidFill>
                  <a:schemeClr val="tx1"/>
                </a:solidFill>
                <a:latin typeface="Times New Roman" pitchFamily="16" charset="0"/>
              </a:rPr>
              <a:t>zakończonych zajęciach </a:t>
            </a:r>
            <a:r>
              <a:rPr lang="pl-PL" altLang="pl-PL" sz="2000" dirty="0" smtClean="0">
                <a:solidFill>
                  <a:schemeClr val="tx1"/>
                </a:solidFill>
                <a:latin typeface="Times New Roman" pitchFamily="16" charset="0"/>
              </a:rPr>
              <a:t>jesteśmy sprowadzani  </a:t>
            </a:r>
            <a:r>
              <a:rPr lang="pl-PL" altLang="pl-PL" sz="2000" dirty="0">
                <a:solidFill>
                  <a:schemeClr val="tx1"/>
                </a:solidFill>
                <a:latin typeface="Times New Roman" pitchFamily="16" charset="0"/>
              </a:rPr>
              <a:t>do szatni lub świetlicy przez </a:t>
            </a:r>
            <a:r>
              <a:rPr lang="pl-PL" altLang="pl-PL" sz="2000" dirty="0" smtClean="0">
                <a:solidFill>
                  <a:schemeClr val="tx1"/>
                </a:solidFill>
                <a:latin typeface="Times New Roman" pitchFamily="16" charset="0"/>
              </a:rPr>
              <a:t>nauczyciela.</a:t>
            </a:r>
            <a:endParaRPr lang="pl-PL" altLang="pl-PL" sz="2000" dirty="0">
              <a:solidFill>
                <a:schemeClr val="tx1"/>
              </a:solidFill>
              <a:latin typeface="Times New Roman" pitchFamily="16" charset="0"/>
            </a:endParaRPr>
          </a:p>
          <a:p>
            <a:pPr>
              <a:lnSpc>
                <a:spcPct val="90000"/>
              </a:lnSpc>
              <a:spcBef>
                <a:spcPts val="638"/>
              </a:spcBef>
            </a:pPr>
            <a:endParaRPr lang="pl-PL" altLang="pl-PL" sz="2000" dirty="0">
              <a:solidFill>
                <a:srgbClr val="FFFFFF"/>
              </a:solidFill>
              <a:latin typeface="Times New Roman" pitchFamily="16" charset="0"/>
            </a:endParaRPr>
          </a:p>
          <a:p>
            <a:pPr hangingPunct="1">
              <a:lnSpc>
                <a:spcPct val="90000"/>
              </a:lnSpc>
              <a:spcBef>
                <a:spcPts val="638"/>
              </a:spcBef>
              <a:buClr>
                <a:srgbClr val="00CCFF"/>
              </a:buClr>
              <a:buSzPct val="65000"/>
              <a:buFont typeface="Wingdings" charset="0"/>
              <a:buChar char="•"/>
            </a:pPr>
            <a:endParaRPr lang="pl-PL" altLang="pl-PL" sz="2200" dirty="0">
              <a:solidFill>
                <a:srgbClr val="FFFFFF"/>
              </a:solidFill>
              <a:latin typeface="Times New Roman" pitchFamily="16" charset="0"/>
            </a:endParaRPr>
          </a:p>
          <a:p>
            <a:pPr hangingPunct="1">
              <a:lnSpc>
                <a:spcPct val="90000"/>
              </a:lnSpc>
              <a:spcBef>
                <a:spcPts val="638"/>
              </a:spcBef>
              <a:buClrTx/>
              <a:buSzTx/>
              <a:buFontTx/>
              <a:buNone/>
            </a:pPr>
            <a:endParaRPr lang="pl-PL" altLang="pl-PL" sz="2200" dirty="0">
              <a:solidFill>
                <a:srgbClr val="FFFFFF"/>
              </a:solidFill>
              <a:latin typeface="Times New Roman" pitchFamily="16" charset="0"/>
            </a:endParaRPr>
          </a:p>
          <a:p>
            <a:pPr hangingPunct="1">
              <a:lnSpc>
                <a:spcPct val="90000"/>
              </a:lnSpc>
              <a:spcBef>
                <a:spcPts val="638"/>
              </a:spcBef>
              <a:buClrTx/>
              <a:buSzTx/>
              <a:buFontTx/>
              <a:buNone/>
            </a:pPr>
            <a:endParaRPr lang="pl-PL" altLang="pl-PL" sz="2200" dirty="0">
              <a:solidFill>
                <a:srgbClr val="FFFFFF"/>
              </a:solidFill>
              <a:latin typeface="Times New Roman" pitchFamily="16" charset="0"/>
            </a:endParaRPr>
          </a:p>
          <a:p>
            <a:pPr hangingPunct="1">
              <a:lnSpc>
                <a:spcPct val="90000"/>
              </a:lnSpc>
              <a:spcBef>
                <a:spcPts val="638"/>
              </a:spcBef>
              <a:buClrTx/>
              <a:buSzTx/>
              <a:buFontTx/>
              <a:buNone/>
            </a:pPr>
            <a:endParaRPr lang="pl-PL" altLang="pl-PL" sz="2200" dirty="0">
              <a:solidFill>
                <a:srgbClr val="FFFFFF"/>
              </a:solidFill>
              <a:latin typeface="Tahoma" charset="0"/>
            </a:endParaRPr>
          </a:p>
          <a:p>
            <a:pPr hangingPunct="1">
              <a:lnSpc>
                <a:spcPct val="90000"/>
              </a:lnSpc>
              <a:spcBef>
                <a:spcPts val="638"/>
              </a:spcBef>
              <a:buClrTx/>
              <a:buSzTx/>
              <a:buFontTx/>
              <a:buNone/>
            </a:pPr>
            <a:endParaRPr lang="pl-PL" altLang="pl-PL" sz="2200" dirty="0">
              <a:solidFill>
                <a:srgbClr val="FFFFFF"/>
              </a:solidFill>
              <a:latin typeface="Tahoma" charset="0"/>
            </a:endParaRPr>
          </a:p>
        </p:txBody>
      </p:sp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11267" name="Group 3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11268" name="Group 4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11269" name="Rectangle 5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 dirty="0">
                      <a:solidFill>
                        <a:srgbClr val="002060"/>
                      </a:solidFill>
                    </a:rPr>
                    <a:t>          Szkoła  Podstawowa nr 195</a:t>
                  </a:r>
                </a:p>
              </p:txBody>
            </p:sp>
            <p:grpSp>
              <p:nvGrpSpPr>
                <p:cNvPr id="11270" name="Group 6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6" cy="331"/>
                  <a:chOff x="929" y="391"/>
                  <a:chExt cx="3446" cy="331"/>
                </a:xfrm>
              </p:grpSpPr>
              <p:sp>
                <p:nvSpPr>
                  <p:cNvPr id="11271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6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11272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1722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11273" name="Picture 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1274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2419350" y="1196975"/>
            <a:ext cx="2902054" cy="52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pl-PL" altLang="pl-PL" sz="28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Organizacja pracy</a:t>
            </a:r>
            <a:endParaRPr lang="pl-PL" altLang="pl-PL" sz="28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7997037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7" dur="500"/>
                                        <p:tgtEl>
                                          <p:spTgt spid="11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12" dur="500"/>
                                        <p:tgtEl>
                                          <p:spTgt spid="11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17" dur="500"/>
                                        <p:tgtEl>
                                          <p:spTgt spid="11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22" dur="500"/>
                                        <p:tgtEl>
                                          <p:spTgt spid="11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27" dur="500"/>
                                        <p:tgtEl>
                                          <p:spTgt spid="11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32" dur="500"/>
                                        <p:tgtEl>
                                          <p:spTgt spid="112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37" dur="500"/>
                                        <p:tgtEl>
                                          <p:spTgt spid="112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42" dur="500"/>
                                        <p:tgtEl>
                                          <p:spTgt spid="112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47" dur="500"/>
                                        <p:tgtEl>
                                          <p:spTgt spid="112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467545" y="1557338"/>
            <a:ext cx="8136904" cy="4607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638"/>
              </a:spcBef>
            </a:pPr>
            <a:r>
              <a:rPr lang="pl-PL" altLang="pl-PL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pl-PL" altLang="pl-PL" sz="2800" b="1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 </a:t>
            </a:r>
            <a:r>
              <a:rPr lang="pl-PL" altLang="pl-PL" sz="28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zakresie edukacji plastyczno-technicznej:</a:t>
            </a:r>
          </a:p>
          <a:p>
            <a:pPr algn="ctr" hangingPunct="1">
              <a:lnSpc>
                <a:spcPct val="100000"/>
              </a:lnSpc>
              <a:spcBef>
                <a:spcPts val="638"/>
              </a:spcBef>
            </a:pPr>
            <a:endParaRPr lang="pl-PL" altLang="pl-PL" sz="2800" b="1" i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wykonujemy prace plastyczne różnymi technikami</a:t>
            </a:r>
            <a:r>
              <a:rPr lang="pl-PL" altLang="pl-PL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pl-PL" altLang="pl-PL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 ilustrujemy sceny i sytuacje inspirowane wyobraźnią, muzyką , baśnią</a:t>
            </a:r>
            <a:r>
              <a:rPr lang="pl-PL" altLang="pl-PL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bawimy się w konstruktorów – budujemy, układamy i ćwiczymy wyobraźnię przestrzenną.</a:t>
            </a:r>
          </a:p>
          <a:p>
            <a:pPr>
              <a:spcBef>
                <a:spcPts val="638"/>
              </a:spcBef>
            </a:pPr>
            <a:endParaRPr lang="pl-PL" altLang="pl-PL" sz="2400" dirty="0" smtClean="0">
              <a:solidFill>
                <a:srgbClr val="FFFFFF"/>
              </a:solidFill>
              <a:latin typeface="Times New Roman" pitchFamily="16" charset="0"/>
            </a:endParaRPr>
          </a:p>
          <a:p>
            <a:pPr>
              <a:spcBef>
                <a:spcPts val="638"/>
              </a:spcBef>
              <a:buClr>
                <a:srgbClr val="00CCFF"/>
              </a:buClr>
              <a:buSzPct val="65000"/>
            </a:pPr>
            <a:endParaRPr lang="pl-PL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38"/>
              </a:spcBef>
              <a:buClr>
                <a:srgbClr val="00CCFF"/>
              </a:buClr>
              <a:buSzPct val="65000"/>
            </a:pPr>
            <a:endParaRPr lang="pl-PL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38"/>
              </a:spcBef>
              <a:buClr>
                <a:srgbClr val="00CCFF"/>
              </a:buClr>
              <a:buSzPct val="65000"/>
            </a:pPr>
            <a:endParaRPr lang="pl-PL" sz="4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38"/>
              </a:spcBef>
              <a:buClr>
                <a:srgbClr val="00CCFF"/>
              </a:buClr>
              <a:buSzPct val="65000"/>
              <a:buFont typeface="Wingdings" charset="0"/>
              <a:buChar char="n"/>
            </a:pPr>
            <a:endParaRPr lang="pl-PL" altLang="pl-PL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20486" name="Rectangle 6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Szkoła  Podstawowa nr 195</a:t>
                  </a:r>
                </a:p>
              </p:txBody>
            </p:sp>
            <p:grpSp>
              <p:nvGrpSpPr>
                <p:cNvPr id="5" name="Group 7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20488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20489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20490" name="Picture 1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0491" name="Picture 1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085184"/>
            <a:ext cx="1058862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4995444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0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0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0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204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04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04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1000"/>
                                        <p:tgtEl>
                                          <p:spTgt spid="204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204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204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1000"/>
                                        <p:tgtEl>
                                          <p:spTgt spid="204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204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204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341438"/>
            <a:ext cx="4429125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8" y="3440113"/>
            <a:ext cx="4824412" cy="341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1844675"/>
            <a:ext cx="4211638" cy="944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900"/>
              </a:spcBef>
            </a:pPr>
            <a:r>
              <a:rPr lang="pl-PL" altLang="pl-PL" sz="2800" b="1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 lubimy! </a:t>
            </a:r>
          </a:p>
          <a:p>
            <a:pPr hangingPunct="1">
              <a:lnSpc>
                <a:spcPct val="100000"/>
              </a:lnSpc>
              <a:spcBef>
                <a:spcPts val="900"/>
              </a:spcBef>
            </a:pPr>
            <a:r>
              <a:rPr lang="pl-PL" altLang="pl-PL" sz="2000" b="1" dirty="0">
                <a:solidFill>
                  <a:srgbClr val="FFFFFF"/>
                </a:solidFill>
                <a:latin typeface="Wingdings" charset="0"/>
              </a:rPr>
              <a:t>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738"/>
            <a:ext cx="4667250" cy="350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7653" name="Group 5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27654" name="Group 6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27655" name="Group 7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27656" name="Rectangle 8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  Szkoła  Podstawowa nr 195</a:t>
                  </a:r>
                </a:p>
              </p:txBody>
            </p:sp>
            <p:grpSp>
              <p:nvGrpSpPr>
                <p:cNvPr id="27657" name="Group 9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27658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27659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27660" name="Picture 1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7661" name="Picture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492993150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657012" y="1628800"/>
            <a:ext cx="7524328" cy="52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900"/>
              </a:spcBef>
            </a:pPr>
            <a:r>
              <a:rPr lang="pl-PL" altLang="pl-PL" sz="2800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Nasze prace</a:t>
            </a:r>
            <a:endParaRPr lang="pl-PL" altLang="pl-PL" sz="2800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653" name="Group 5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27654" name="Group 6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27655" name="Group 7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27656" name="Rectangle 8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  Szkoła  Podstawowa nr 195</a:t>
                  </a:r>
                </a:p>
              </p:txBody>
            </p:sp>
            <p:grpSp>
              <p:nvGrpSpPr>
                <p:cNvPr id="27657" name="Group 9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27658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27659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27660" name="Picture 1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7661" name="Picture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2" descr="https://cloud1.edupage.org/cloud/hdimgf1bf546fc18d99544220.jpg?z%3A1Ml1S1Rt398hXBmnLe9Hm5U8cy3zclxr9eQT7GCAUvPmvc4I75XUwv8jRam54O16Ml5GF%2FcIyBZO8y0CuJEP0g%3D%3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4557505" cy="27537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cloud1.edupage.org/cloud/hdimgbe62bbc5ed0113063e4c.jpg?z%3AguBiJP0%2FgMdZT8rv8MYuwTb7oyIxMqBQlqlfHhFGoPyIQykM4ZaZya4t03g5ZaplYE2iM2gccEzEG9tWKSd6EA%3D%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564904"/>
            <a:ext cx="3672408" cy="41044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13848522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657012" y="1196752"/>
            <a:ext cx="7524328" cy="52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900"/>
              </a:spcBef>
            </a:pPr>
            <a:r>
              <a:rPr lang="pl-PL" altLang="pl-PL" sz="2800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Współpracujemy </a:t>
            </a:r>
            <a:r>
              <a:rPr lang="pl-PL" altLang="pl-PL" sz="28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pl-PL" altLang="pl-PL" sz="2800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Wawerskim Centrum Kultury </a:t>
            </a:r>
            <a:endParaRPr lang="pl-PL" altLang="pl-PL" sz="2800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27656" name="Rectangle 8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  Szkoła  Podstawowa nr 195</a:t>
                  </a:r>
                </a:p>
              </p:txBody>
            </p:sp>
            <p:grpSp>
              <p:nvGrpSpPr>
                <p:cNvPr id="5" name="Group 9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27658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27659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27660" name="Picture 1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7661" name="Picture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68610" name="Picture 2" descr="https://cloud1.edupage.org/cloud/hdimg33c2fd0206a7bc93d2c62f87f30610.jpg?z%3A1BZep%2Fuf0NxWFasmTwewm07SrUuZTjyY59%2B9%2BJx%2BKsOrLvw4L5OSBpQ96pbjc%2FdhPp7UTaq7X80dVqIjg6XoAg%3D%3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0" y="2608971"/>
            <a:ext cx="4545207" cy="34123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https://cloud1.edupage.org/cloud/hdimgacc5e6b1a743efc786f2b8fde51d19.jpg?z%3AL4d6Bd4Oe416yzBAg6sgy%2BwjHUJmA8IQqRp38tA%2BnepLQzwAIeXgch46v5URhDubk0B3POgQN1yJtCun8vswng%3D%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16574"/>
            <a:ext cx="4498978" cy="33414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13848522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457200" y="1340768"/>
            <a:ext cx="8229600" cy="4755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638"/>
              </a:spcBef>
            </a:pPr>
            <a:r>
              <a:rPr lang="pl-PL" altLang="pl-PL" dirty="0">
                <a:solidFill>
                  <a:srgbClr val="FFFFFF"/>
                </a:solidFill>
                <a:latin typeface="Tahoma" charset="0"/>
              </a:rPr>
              <a:t>     </a:t>
            </a:r>
            <a:r>
              <a:rPr lang="pl-PL" altLang="pl-PL" sz="2800" b="1" i="1" dirty="0">
                <a:solidFill>
                  <a:srgbClr val="FFFFFF"/>
                </a:solidFill>
                <a:latin typeface="Times New Roman" pitchFamily="16" charset="0"/>
              </a:rPr>
              <a:t>Zajęcia </a:t>
            </a:r>
            <a:r>
              <a:rPr lang="pl-PL" altLang="pl-PL" sz="2800" b="1" i="1" dirty="0" smtClean="0">
                <a:solidFill>
                  <a:srgbClr val="FFFFFF"/>
                </a:solidFill>
                <a:latin typeface="Times New Roman" pitchFamily="16" charset="0"/>
              </a:rPr>
              <a:t>ruchowe p</a:t>
            </a:r>
            <a:r>
              <a:rPr lang="pl-PL" altLang="pl-PL" sz="2800" i="1" dirty="0" smtClean="0">
                <a:solidFill>
                  <a:srgbClr val="FFFFFF"/>
                </a:solidFill>
                <a:latin typeface="Times New Roman" pitchFamily="16" charset="0"/>
              </a:rPr>
              <a:t>rowadzone </a:t>
            </a:r>
            <a:r>
              <a:rPr lang="pl-PL" altLang="pl-PL" sz="2800" i="1" dirty="0">
                <a:solidFill>
                  <a:srgbClr val="FFFFFF"/>
                </a:solidFill>
                <a:latin typeface="Times New Roman" pitchFamily="16" charset="0"/>
              </a:rPr>
              <a:t>są w sali gimnastycznej, na </a:t>
            </a:r>
            <a:r>
              <a:rPr lang="pl-PL" altLang="pl-PL" sz="2800" i="1" dirty="0" smtClean="0">
                <a:solidFill>
                  <a:srgbClr val="FFFFFF"/>
                </a:solidFill>
                <a:latin typeface="Times New Roman" pitchFamily="16" charset="0"/>
              </a:rPr>
              <a:t>boisku  </a:t>
            </a:r>
            <a:r>
              <a:rPr lang="pl-PL" altLang="pl-PL" sz="2800" i="1" dirty="0">
                <a:solidFill>
                  <a:srgbClr val="FFFFFF"/>
                </a:solidFill>
                <a:latin typeface="Times New Roman" pitchFamily="16" charset="0"/>
              </a:rPr>
              <a:t>i </a:t>
            </a:r>
            <a:r>
              <a:rPr lang="pl-PL" altLang="pl-PL" sz="2800" i="1" dirty="0" smtClean="0">
                <a:solidFill>
                  <a:srgbClr val="FFFFFF"/>
                </a:solidFill>
                <a:latin typeface="Times New Roman" pitchFamily="16" charset="0"/>
              </a:rPr>
              <a:t>placu </a:t>
            </a:r>
            <a:r>
              <a:rPr lang="pl-PL" altLang="pl-PL" sz="2800" i="1" dirty="0">
                <a:solidFill>
                  <a:srgbClr val="FFFFFF"/>
                </a:solidFill>
                <a:latin typeface="Times New Roman" pitchFamily="16" charset="0"/>
              </a:rPr>
              <a:t>zabaw. 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652963"/>
            <a:ext cx="1209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437063"/>
            <a:ext cx="1577975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28677" name="Group 5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28678" name="Group 6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28679" name="Rectangle 7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  Szkoła  Podstawowa nr 195</a:t>
                  </a:r>
                </a:p>
              </p:txBody>
            </p:sp>
            <p:grpSp>
              <p:nvGrpSpPr>
                <p:cNvPr id="28680" name="Group 8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28681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28682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28683" name="Picture 1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8684" name="Picture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78850" name="Picture 2" descr="Ruch to zdrowie w gr.0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3728" y="2996952"/>
            <a:ext cx="4512501" cy="3384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27467767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898" decel="100000" fill="hold"/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  <p:tav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457200" y="1340768"/>
            <a:ext cx="8229600" cy="4755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638"/>
              </a:spcBef>
            </a:pPr>
            <a:r>
              <a:rPr lang="pl-PL" altLang="pl-PL" dirty="0">
                <a:solidFill>
                  <a:srgbClr val="FFFFFF"/>
                </a:solidFill>
                <a:latin typeface="Tahoma" charset="0"/>
              </a:rPr>
              <a:t>     </a:t>
            </a:r>
            <a:r>
              <a:rPr lang="pl-PL" altLang="pl-PL" sz="2800" i="1" dirty="0" smtClean="0">
                <a:solidFill>
                  <a:srgbClr val="FFFFFF"/>
                </a:solidFill>
                <a:latin typeface="Times New Roman" pitchFamily="16" charset="0"/>
              </a:rPr>
              <a:t>Zajęcia w sali gimnastycznej</a:t>
            </a:r>
            <a:endParaRPr lang="pl-PL" altLang="pl-PL" sz="2800" i="1" dirty="0">
              <a:solidFill>
                <a:srgbClr val="FFFFFF"/>
              </a:solidFill>
              <a:latin typeface="Times New Roman" pitchFamily="16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652963"/>
            <a:ext cx="12096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437063"/>
            <a:ext cx="1577975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28679" name="Rectangle 7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  Szkoła  Podstawowa nr 195</a:t>
                  </a:r>
                </a:p>
              </p:txBody>
            </p:sp>
            <p:grpSp>
              <p:nvGrpSpPr>
                <p:cNvPr id="5" name="Group 8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28681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28682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28683" name="Picture 1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8684" name="Picture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2780928"/>
            <a:ext cx="432048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27467767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898" decel="100000" fill="hold"/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  <p:tav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29699" name="Group 3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29700" name="Group 4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29701" name="Rectangle 5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 Szkoła  Podstawowa nr 195</a:t>
                  </a:r>
                </a:p>
              </p:txBody>
            </p:sp>
            <p:grpSp>
              <p:nvGrpSpPr>
                <p:cNvPr id="29702" name="Group 6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29703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29704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29705" name="Picture 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9706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" name="pole tekstowe 1"/>
          <p:cNvSpPr txBox="1"/>
          <p:nvPr/>
        </p:nvSpPr>
        <p:spPr>
          <a:xfrm>
            <a:off x="1504332" y="1782107"/>
            <a:ext cx="5259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Organizujemy Olimpiady </a:t>
            </a:r>
            <a:r>
              <a:rPr lang="pl-PL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Sportowe</a:t>
            </a:r>
            <a:endParaRPr lang="pl-PL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562" name="Picture 2" descr="https://cloud2.edupage.org/cloud/hdimg2faef08287ecd36339038c4d654469.jpg?z%3Azra48pAXBl%2BkDRT%2BuJ86dQyni6YyOXEM%2FXWtIvBLzK55LFCwA6b82FdSAq68007qnZHxqC2hVrtcPoa%2FvlzM1Q%3D%3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4" y="3140968"/>
            <a:ext cx="4267622" cy="35526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 descr="https://cloud1.edupage.org/cloud/hdimg9eb8fbdab60e098233648bab51f734.jpg?z%3A8QLFP8UyKnt3%2BoLagHqnClkFc5RMFLb7V7e7SBjjxgJOsYIVdOyMb4FXlNPiG3ghb5Qp%2F7sxidwOd4qkwZFtjg%3D%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140968"/>
            <a:ext cx="4301438" cy="35526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33823415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29699" name="Group 3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29700" name="Group 4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29701" name="Rectangle 5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 Szkoła  Podstawowa nr 195</a:t>
                  </a:r>
                </a:p>
              </p:txBody>
            </p:sp>
            <p:grpSp>
              <p:nvGrpSpPr>
                <p:cNvPr id="29702" name="Group 6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29703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29704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29705" name="Picture 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9706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" name="pole tekstowe 1"/>
          <p:cNvSpPr txBox="1"/>
          <p:nvPr/>
        </p:nvSpPr>
        <p:spPr>
          <a:xfrm>
            <a:off x="611560" y="1383159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Bierzemy </a:t>
            </a:r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udział w projekcie „Rowerowy </a:t>
            </a:r>
            <a:r>
              <a:rPr lang="pl-PL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maj”</a:t>
            </a:r>
          </a:p>
          <a:p>
            <a:pPr algn="ctr"/>
            <a:r>
              <a:rPr lang="pl-PL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Mamy nowoczesną wiatę rowerową</a:t>
            </a:r>
            <a:endParaRPr lang="pl-PL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514" name="Picture 2" descr="https://cloud.edupage.org/cloud/hdimgdf6735d2e074d8d4129d3f5098e757.jpg?z%3AvQh%2BP%2BKYbfGCslMYjevMnM1dBVt3jjNpDxoDtEYiQciUPaUVCPxi16fHUgt5IrHpFPAlXT33WMqP0nxAj9sGyA%3D%3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64904"/>
            <a:ext cx="3344540" cy="20861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4" descr="https://cloud1.edupage.org/cloud/hdimga97477f917268622c9b8b192a59875.jpg?z%3AdHgzVSSSGhDvKc%2FXnphiQgn5UVVBzyPAhrq8n1lna1pQ0r07Wl4UAd9yO78IIV1hiQ31NNxtD8tX45Fj0M36Ow%3D%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25144"/>
            <a:ext cx="3312368" cy="19442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az 13" descr="C:\Users\Ewa Paweł i Kinga\Desktop\20210212_07371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3212976"/>
            <a:ext cx="4968552" cy="2731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33823415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457200" y="1196752"/>
            <a:ext cx="8229600" cy="4899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638"/>
              </a:spcBef>
            </a:pPr>
            <a:r>
              <a:rPr lang="pl-PL" altLang="pl-PL" sz="28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Zajęcia </a:t>
            </a:r>
            <a:r>
              <a:rPr lang="pl-PL" altLang="pl-PL" sz="2800" b="1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komputerowe</a:t>
            </a:r>
            <a:r>
              <a:rPr lang="pl-PL" altLang="pl-PL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prowadzone są w szkolnej pracowni komputerowej. 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445224"/>
            <a:ext cx="1152128" cy="1296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30723" name="Group 3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30724" name="Group 4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30725" name="Group 5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30726" name="Rectangle 6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   Szkoła  Podstawowa nr 195</a:t>
                  </a:r>
                </a:p>
              </p:txBody>
            </p:sp>
            <p:grpSp>
              <p:nvGrpSpPr>
                <p:cNvPr id="30727" name="Group 7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30728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30729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30730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0731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13" name="Picture 2" descr="C:\Users\Marta\Downloads\27785631_1828519030494678_1131454829_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5"/>
            <a:ext cx="3481673" cy="36944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52937"/>
            <a:ext cx="439248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20611943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307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07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898" decel="100000" fill="hold"/>
                                        <p:tgtEl>
                                          <p:spTgt spid="307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  <p:tav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307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1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31746" name="Group 2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31747" name="Group 3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31748" name="Rectangle 4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Szkoła  Podstawowa nr 195</a:t>
                  </a:r>
                </a:p>
              </p:txBody>
            </p:sp>
            <p:grpSp>
              <p:nvGrpSpPr>
                <p:cNvPr id="31749" name="Group 5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31750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31751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31752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1753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" name="pole tekstowe 1"/>
          <p:cNvSpPr txBox="1"/>
          <p:nvPr/>
        </p:nvSpPr>
        <p:spPr>
          <a:xfrm>
            <a:off x="467545" y="1196753"/>
            <a:ext cx="8136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 dirty="0" smtClean="0">
                <a:latin typeface="Times New Roman" pitchFamily="18" charset="0"/>
                <a:cs typeface="Times New Roman" pitchFamily="18" charset="0"/>
              </a:rPr>
              <a:t>Urozmaicamy  zajęcia w szkole </a:t>
            </a:r>
          </a:p>
          <a:p>
            <a:pPr algn="ctr"/>
            <a:r>
              <a:rPr lang="pl-PL" sz="2800" b="1" i="1" dirty="0" smtClean="0">
                <a:latin typeface="Times New Roman" pitchFamily="18" charset="0"/>
                <a:cs typeface="Times New Roman" pitchFamily="18" charset="0"/>
              </a:rPr>
              <a:t>Kino sferyczne</a:t>
            </a:r>
            <a:endParaRPr lang="pl-PL" sz="2800" b="1" i="1" dirty="0">
              <a:latin typeface="Times New Roman" pitchFamily="18" charset="0"/>
              <a:cs typeface="Times New Roman" pitchFamily="18" charset="0"/>
            </a:endParaRPr>
          </a:p>
          <a:p>
            <a:endParaRPr lang="pl-PL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s://cloud1.edupage.org/cloud/hdimgcd64686f4246ab3c5124bdbaad9825.jpg?z%3A71AXeCdU4Ajr1k7rRsS52j4OQzYlZam2RGFaJ6XdXKsYDf%2FriLK4A8brdebR%2Ft1lFjDsMa2MONTQMjter4oYvA%3D%3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2492896"/>
            <a:ext cx="4607887" cy="27481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cloud1.edupage.org/cloud/hdimg6bfd98b362f8e41bdd9b422fac996e.jpg?z%3ApmrbdNG3C3FTId02bYDiWGnJCwccbeurDpGFKH%2FBiEILPA8jbklQVHE9MBEVYp%2Bc88map5hPS3KC75gOT4W7MA%3D%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783" y="4221088"/>
            <a:ext cx="4516440" cy="2645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40549675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323528" y="2420888"/>
            <a:ext cx="8496944" cy="381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9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k</a:t>
            </a: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orzystamy z odpłatnego wyżywienia w stołówce szkolnej(śniadania </a:t>
            </a:r>
          </a:p>
          <a:p>
            <a:pPr marL="1587" indent="0" hangingPunct="1">
              <a:lnSpc>
                <a:spcPct val="90000"/>
              </a:lnSpc>
              <a:spcBef>
                <a:spcPts val="638"/>
              </a:spcBef>
              <a:buClr>
                <a:srgbClr val="00B0F0"/>
              </a:buClr>
              <a:buSzPct val="65000"/>
            </a:pP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     i obiady);</a:t>
            </a:r>
          </a:p>
          <a:p>
            <a:pPr hangingPunct="1">
              <a:lnSpc>
                <a:spcPct val="9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p</a:t>
            </a: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rzebywamy w świetlicy szkolnej czynnej </a:t>
            </a: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od godz. </a:t>
            </a: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7.00 </a:t>
            </a: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do </a:t>
            </a: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17:30</a:t>
            </a: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;</a:t>
            </a:r>
          </a:p>
          <a:p>
            <a:pPr hangingPunct="1">
              <a:lnSpc>
                <a:spcPct val="9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w</a:t>
            </a: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ypożyczamy książki w bibliotece czynnej </a:t>
            </a: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od godz. 8.00 do 14.00;</a:t>
            </a:r>
          </a:p>
          <a:p>
            <a:pPr hangingPunct="1">
              <a:lnSpc>
                <a:spcPct val="9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o</a:t>
            </a: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piekuje się nami pielęgniarka szkolna.</a:t>
            </a:r>
            <a:endParaRPr lang="pl-PL" altLang="pl-PL" sz="2000" dirty="0">
              <a:solidFill>
                <a:srgbClr val="FFFFFF"/>
              </a:solidFill>
              <a:latin typeface="Times New Roman" pitchFamily="16" charset="0"/>
            </a:endParaRPr>
          </a:p>
          <a:p>
            <a:pPr>
              <a:lnSpc>
                <a:spcPct val="90000"/>
              </a:lnSpc>
              <a:spcBef>
                <a:spcPts val="638"/>
              </a:spcBef>
            </a:pPr>
            <a:endParaRPr lang="pl-PL" altLang="pl-PL" sz="2000" dirty="0">
              <a:solidFill>
                <a:srgbClr val="FFFFFF"/>
              </a:solidFill>
              <a:latin typeface="Times New Roman" pitchFamily="16" charset="0"/>
            </a:endParaRPr>
          </a:p>
          <a:p>
            <a:pPr hangingPunct="1">
              <a:lnSpc>
                <a:spcPct val="90000"/>
              </a:lnSpc>
              <a:spcBef>
                <a:spcPts val="638"/>
              </a:spcBef>
              <a:buClr>
                <a:srgbClr val="00CCFF"/>
              </a:buClr>
              <a:buSzPct val="65000"/>
              <a:buFont typeface="Wingdings" charset="0"/>
              <a:buChar char="•"/>
            </a:pPr>
            <a:endParaRPr lang="pl-PL" altLang="pl-PL" sz="2200" dirty="0">
              <a:solidFill>
                <a:srgbClr val="FFFFFF"/>
              </a:solidFill>
              <a:latin typeface="Times New Roman" pitchFamily="16" charset="0"/>
            </a:endParaRPr>
          </a:p>
          <a:p>
            <a:pPr hangingPunct="1">
              <a:lnSpc>
                <a:spcPct val="90000"/>
              </a:lnSpc>
              <a:spcBef>
                <a:spcPts val="638"/>
              </a:spcBef>
              <a:buClrTx/>
              <a:buSzTx/>
              <a:buFontTx/>
              <a:buNone/>
            </a:pPr>
            <a:endParaRPr lang="pl-PL" altLang="pl-PL" sz="2200" dirty="0">
              <a:solidFill>
                <a:srgbClr val="FFFFFF"/>
              </a:solidFill>
              <a:latin typeface="Times New Roman" pitchFamily="16" charset="0"/>
            </a:endParaRPr>
          </a:p>
          <a:p>
            <a:pPr hangingPunct="1">
              <a:lnSpc>
                <a:spcPct val="90000"/>
              </a:lnSpc>
              <a:spcBef>
                <a:spcPts val="638"/>
              </a:spcBef>
              <a:buClrTx/>
              <a:buSzTx/>
              <a:buFontTx/>
              <a:buNone/>
            </a:pPr>
            <a:endParaRPr lang="pl-PL" altLang="pl-PL" sz="2200" dirty="0">
              <a:solidFill>
                <a:srgbClr val="FFFFFF"/>
              </a:solidFill>
              <a:latin typeface="Times New Roman" pitchFamily="16" charset="0"/>
            </a:endParaRPr>
          </a:p>
          <a:p>
            <a:pPr hangingPunct="1">
              <a:lnSpc>
                <a:spcPct val="90000"/>
              </a:lnSpc>
              <a:spcBef>
                <a:spcPts val="638"/>
              </a:spcBef>
              <a:buClrTx/>
              <a:buSzTx/>
              <a:buFontTx/>
              <a:buNone/>
            </a:pPr>
            <a:endParaRPr lang="pl-PL" altLang="pl-PL" sz="2200" dirty="0">
              <a:solidFill>
                <a:srgbClr val="FFFFFF"/>
              </a:solidFill>
              <a:latin typeface="Tahoma" charset="0"/>
            </a:endParaRPr>
          </a:p>
          <a:p>
            <a:pPr hangingPunct="1">
              <a:lnSpc>
                <a:spcPct val="90000"/>
              </a:lnSpc>
              <a:spcBef>
                <a:spcPts val="638"/>
              </a:spcBef>
              <a:buClrTx/>
              <a:buSzTx/>
              <a:buFontTx/>
              <a:buNone/>
            </a:pPr>
            <a:endParaRPr lang="pl-PL" altLang="pl-PL" sz="2200" dirty="0">
              <a:solidFill>
                <a:srgbClr val="FFFFFF"/>
              </a:solidFill>
              <a:latin typeface="Tahoma" charset="0"/>
            </a:endParaRPr>
          </a:p>
        </p:txBody>
      </p:sp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11267" name="Group 3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11268" name="Group 4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11269" name="Rectangle 5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 dirty="0">
                      <a:solidFill>
                        <a:srgbClr val="002060"/>
                      </a:solidFill>
                    </a:rPr>
                    <a:t>          Szkoła  Podstawowa nr 195</a:t>
                  </a:r>
                </a:p>
              </p:txBody>
            </p:sp>
            <p:grpSp>
              <p:nvGrpSpPr>
                <p:cNvPr id="11270" name="Group 6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6" cy="331"/>
                  <a:chOff x="929" y="391"/>
                  <a:chExt cx="3446" cy="331"/>
                </a:xfrm>
              </p:grpSpPr>
              <p:sp>
                <p:nvSpPr>
                  <p:cNvPr id="11271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6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11272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1722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11273" name="Picture 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1274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2419350" y="1340766"/>
            <a:ext cx="3088754" cy="52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pl-PL" altLang="pl-PL" sz="28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Organizacja pracy</a:t>
            </a:r>
            <a:endParaRPr lang="pl-PL" altLang="pl-PL" sz="28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0381799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7" dur="500"/>
                                        <p:tgtEl>
                                          <p:spTgt spid="11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12" dur="500"/>
                                        <p:tgtEl>
                                          <p:spTgt spid="11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17" dur="500"/>
                                        <p:tgtEl>
                                          <p:spTgt spid="11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22" dur="500"/>
                                        <p:tgtEl>
                                          <p:spTgt spid="112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27" dur="500"/>
                                        <p:tgtEl>
                                          <p:spTgt spid="11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1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31746" name="Group 2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31747" name="Group 3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31748" name="Rectangle 4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Szkoła  Podstawowa nr 195</a:t>
                  </a:r>
                </a:p>
              </p:txBody>
            </p:sp>
            <p:grpSp>
              <p:nvGrpSpPr>
                <p:cNvPr id="31749" name="Group 5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31750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31751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31752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1753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" name="pole tekstowe 2"/>
          <p:cNvSpPr txBox="1"/>
          <p:nvPr/>
        </p:nvSpPr>
        <p:spPr>
          <a:xfrm>
            <a:off x="2745742" y="1146175"/>
            <a:ext cx="3052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Żywa lekcja historii</a:t>
            </a:r>
          </a:p>
        </p:txBody>
      </p:sp>
      <p:pic>
        <p:nvPicPr>
          <p:cNvPr id="5122" name="Picture 2" descr="https://cloud2.edupage.org/cloud/hdimg7a067e7d009b6e6d167b6c779d57cb.jpg?z%3AKgcbKnA6z2ybjOCwCyHZ7ljFOzuyEc4G9J6feCg6QCKkz9DkyjICDYs7OGw%2BVtjwm7sFH0p9DE6u68XyoncYJw%3D%3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4644008" cy="31112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cloud1.edupage.org/cloud/hdimg7afade69682ed87d5836c7fbc8874b.jpg?z%3AZGX6gfTN%2B6882y%2Bym79GWiUaYwxxh1WUTTPDm41qLZ%2FKUM4YKOAP1izKWdMa%2B%2Frar9lVfpNYsrbykh2AI%2Butpw%3D%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33951"/>
            <a:ext cx="4499993" cy="31240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26628740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1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31746" name="Group 2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31747" name="Group 3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31748" name="Rectangle 4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Szkoła  Podstawowa nr 195</a:t>
                  </a:r>
                </a:p>
              </p:txBody>
            </p:sp>
            <p:grpSp>
              <p:nvGrpSpPr>
                <p:cNvPr id="31749" name="Group 5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31750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31751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31752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1753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" name="pole tekstowe 2"/>
          <p:cNvSpPr txBox="1"/>
          <p:nvPr/>
        </p:nvSpPr>
        <p:spPr>
          <a:xfrm>
            <a:off x="2730501" y="1133475"/>
            <a:ext cx="325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Spotkanie z pisarzem</a:t>
            </a:r>
          </a:p>
        </p:txBody>
      </p:sp>
      <p:pic>
        <p:nvPicPr>
          <p:cNvPr id="6146" name="Picture 2" descr="https://cloud1.edupage.org/cloud/hdimg73215b3c04fdae34200f97e47081ea.jpg?z%3A4tL8O4c9oD6o0AMCECVTvw8EWHvmPAS%2FKiAwahV%2BmaHaBQsKc4ghO%2BvyDPwPrqdtIZRVOWaJnNJC1j5TEKDocw%3D%3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60848"/>
            <a:ext cx="3995936" cy="33032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cloud2.edupage.org/cloud/hdimgd6e3c9f43b97fa14b9d450bedc07f7.jpg?z%3Au1sRXP2YYtO4Ced5L%2F445BqILN98IQmOrKVsD8hdS0XYFbyUGxxprNVNYflllHd%2FmvHa4Yyt0GCjp48C%2FAgWwA%3D%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553" y="2878409"/>
            <a:ext cx="4225903" cy="35831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86671063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1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31746" name="Group 2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31747" name="Group 3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31748" name="Rectangle 4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Szkoła  Podstawowa nr 195</a:t>
                  </a:r>
                </a:p>
              </p:txBody>
            </p:sp>
            <p:grpSp>
              <p:nvGrpSpPr>
                <p:cNvPr id="31749" name="Group 5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31750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31751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31752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1753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" name="pole tekstowe 1"/>
          <p:cNvSpPr txBox="1"/>
          <p:nvPr/>
        </p:nvSpPr>
        <p:spPr>
          <a:xfrm>
            <a:off x="340582" y="1268760"/>
            <a:ext cx="83588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Organizujemy zajęcia poza szkołą</a:t>
            </a:r>
            <a:endParaRPr lang="pl-PL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  <p:pic>
        <p:nvPicPr>
          <p:cNvPr id="12" name="Picture 4" descr="https://cloud1.edupage.org/cloud/hdimgafcc4e2f4810566c851a05d97fe2b8.jpg?z%3A%2FsufwMlz3VWUb%2Fdq8q%2BjFzgQPqovHV2HPG1fJp4pDQ%2BbR5B6u7%2B9QqrWefECZ8xsWtGPRJVwQcROSi3%2BHxELsg%3D%3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3187962" cy="42524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cloud1.edupage.org/cloud/hdimg53bf7daaed45dbbce13527f1307f31.jpg?z%3AsodmafdXFVPIz6B%2FD5suMMU0RzJz0L%2FZyoOYZNpiaZGOrNq9OGxhH2%2Fpb5u%2B3rfgfxnNwA1212Vlu%2BrgzHootg%3D%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204864"/>
            <a:ext cx="3260847" cy="43496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64438532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4" name="Group 2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5" name="Group 3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31748" name="Rectangle 4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Szkoła  Podstawowa nr 195</a:t>
                  </a:r>
                </a:p>
              </p:txBody>
            </p:sp>
            <p:grpSp>
              <p:nvGrpSpPr>
                <p:cNvPr id="6" name="Group 5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31750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31751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31752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1753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" name="pole tekstowe 1"/>
          <p:cNvSpPr txBox="1"/>
          <p:nvPr/>
        </p:nvSpPr>
        <p:spPr>
          <a:xfrm>
            <a:off x="340582" y="1556792"/>
            <a:ext cx="83588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wizytą w lesie i Straży Pożarnej</a:t>
            </a:r>
            <a:endParaRPr lang="pl-PL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  <p:pic>
        <p:nvPicPr>
          <p:cNvPr id="14" name="Picture 4" descr="https://cloud2.edupage.org/cloud/hdimgca32e81a20034552465ac1c7615f1a.jpg?z%3AKV1NwSNbgxnbtDkoQcm6%2FZ7yEnTNHDlR6DRTKXx5KZIux9E%2F%2FXQtq1jaIPXB8njGaIUEzcsWOdkRL%2B9LXmS%2B3g%3D%3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420888"/>
            <a:ext cx="3240360" cy="20733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s://cloud.edupage.org/cloud/hdimg630cbd714aa8fef765739d70a37b59.jpg?z%3AOts%2ByF2Pf3IYZP454LuOnVMzrNzGS668orckuuwX6YZaYWF%2BTvaU4Hj2tlVEPZ0m6xpPCPoqNPk%2BZQDbFlwRVA%3D%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420888"/>
            <a:ext cx="3240360" cy="21170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s://cloud.edupage.org/cloud/hdimgf20afaebc84e3de910bf997fbeaec8.jpg?z%3Aa9ZEjMdpVNpSjWNeZ%2B18zz5f4Gb6bcr5fjy6HdNqME4SDc3DNSTDIXbi7KHs%2FZ7V880pJDo5aWRGSSvm6T61Bg%3D%3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581128"/>
            <a:ext cx="3240110" cy="2185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64438532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4" name="Group 2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5" name="Group 3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31748" name="Rectangle 4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Szkoła  Podstawowa nr 195</a:t>
                  </a:r>
                </a:p>
              </p:txBody>
            </p:sp>
            <p:grpSp>
              <p:nvGrpSpPr>
                <p:cNvPr id="6" name="Group 5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31750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31751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31752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1753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" name="pole tekstowe 1"/>
          <p:cNvSpPr txBox="1"/>
          <p:nvPr/>
        </p:nvSpPr>
        <p:spPr>
          <a:xfrm>
            <a:off x="340582" y="1556792"/>
            <a:ext cx="83588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gospodarstwie agroturystycznym</a:t>
            </a:r>
            <a:endParaRPr lang="pl-PL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  <p:pic>
        <p:nvPicPr>
          <p:cNvPr id="17" name="Picture 2" descr="https://cloud1.edupage.org/cloud/hdimgbaaf54faaadd199781c054d451dc4b.jpg?z%3AU2cxxt%2Fs2aI7TyyTStABUZa1zWtBAbRQptDr%2Bwdm75m3KJuoIZ7mA59%2B%2FtRyjspvoEfdYfuwl%2FX3fpR51OlzSQ%3D%3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3635896" cy="21993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s://cloud1.edupage.org/cloud/hdimg68486e6473084225a10f.jpg?z%3AM0QwFkYW55tLdYf%2F3Jf1wYa09287%2BccQbvt2LGaY2Tqso%2F0Azn0izacEo0fKY1DfOll9EaS8cvlT32M6QTfMAg%3D%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5" y="4653136"/>
            <a:ext cx="3589012" cy="22048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cloud2.edupage.org/cloud/hdimgcff84270853b0827ef76d4053a98ce.jpg?z%3A18ss%2Bhn2RqTkO%2Floxeuq%2B4f9tDpHsLluyd%2Bg2zwmQ1nS%2Fqy9ZmoJZuq5mdmsx04Z69TuYOdEW8CUAmsP4j2l6g%3D%3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379884"/>
            <a:ext cx="3358586" cy="44781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64438532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4" name="Group 2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5" name="Group 3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31748" name="Rectangle 4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Szkoła  Podstawowa nr 195</a:t>
                  </a:r>
                </a:p>
              </p:txBody>
            </p:sp>
            <p:grpSp>
              <p:nvGrpSpPr>
                <p:cNvPr id="6" name="Group 5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31750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31751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31752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1753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8196" name="Picture 4" descr="https://cloud1.edupage.org/cloud/hdimgbda2c3b59d3e2b453135951cf08c57.jpg?z%3ANVqptQ5YEMNke%2Fs5%2F5Fw7%2B0dlCVW3vlxz22Jes0p4TrG5RkyAzHurfJlKH7N2HOROUqV0WQBHyxu0bgGgX9eVA%3D%3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348880"/>
            <a:ext cx="4243029" cy="19308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cloud2.edupage.org/cloud/hdimgd824f3319538b2a8a660a995f0d931.jpg?z%3AE05LK1Ih9OahT0hkENWM%2Fpv5LqcH%2FVYy4iRF6YvHTn4gTBFv%2F5QVEwBlR%2FwrtX4HL%2BMBkdLLfatmF%2FhOTQNufA%3D%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365104"/>
            <a:ext cx="4103392" cy="2269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s://cloud2.edupage.org/cloud/hdimgde3521789370f40125e733278b8ac4.jpg?z%3AJROuEiBXVqEmSXyg048fchG9CsS%2B7bh7NnSlnUJeH9hkRWBCTGrKkZwm58KqID%2B9N8ha9SmGJXYNg6%2BEMaBCfA%3D%3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394246"/>
            <a:ext cx="2304256" cy="23664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115616" y="1124744"/>
            <a:ext cx="698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Realizujemy różne programy, projekty</a:t>
            </a:r>
          </a:p>
          <a:p>
            <a:pPr algn="ctr"/>
            <a:r>
              <a:rPr lang="pl-PL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„Sekretne </a:t>
            </a:r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życie drzew”</a:t>
            </a:r>
          </a:p>
        </p:txBody>
      </p:sp>
    </p:spTree>
    <p:extLst>
      <p:ext uri="{BB962C8B-B14F-4D97-AF65-F5344CB8AC3E}">
        <p14:creationId xmlns="" xmlns:p14="http://schemas.microsoft.com/office/powerpoint/2010/main" val="2132594753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1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31746" name="Group 2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31747" name="Group 3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31748" name="Rectangle 4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Szkoła  Podstawowa nr 195</a:t>
                  </a:r>
                </a:p>
              </p:txBody>
            </p:sp>
            <p:grpSp>
              <p:nvGrpSpPr>
                <p:cNvPr id="31749" name="Group 5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31750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31751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31752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1753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9218" name="Picture 2" descr="https://cloud1.edupage.org/cloud/hdimgb65896a1a5726306f63d92d2a133f3.jpg?z%3Acc82wZCxGP5ynaG%2Bvm15TcwJ%2BUcBjdQpOfMY3RMpmZlN6fTS8bgcoQD0ijtvO1gtNAMk8t5SVtndbQwdGnaspg%3D%3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80928"/>
            <a:ext cx="4275129" cy="28911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cloud1.edupage.org/cloud/hdimgd8bd687b752ff6458bddff99d89a6f.jpg?z%3AGOZP7207yUENO9kjOcEowFPdsm%2FGJl0X9cXkyD3Pux3LC69WBufD8cqEqtFqf1%2FHP9tjdVCimUoZJ0pF7HtpiQ%3D%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80928"/>
            <a:ext cx="4287082" cy="2917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149350" y="1700808"/>
            <a:ext cx="7137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Projekt „Wolontariat w szkole”</a:t>
            </a:r>
            <a:endParaRPr lang="pl-PL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8291100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1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31746" name="Group 2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31747" name="Group 3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31748" name="Rectangle 4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Szkoła  Podstawowa nr 195</a:t>
                  </a:r>
                </a:p>
              </p:txBody>
            </p:sp>
            <p:grpSp>
              <p:nvGrpSpPr>
                <p:cNvPr id="31749" name="Group 5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31750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31751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31752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1753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" name="Prostokąt 2"/>
          <p:cNvSpPr/>
          <p:nvPr/>
        </p:nvSpPr>
        <p:spPr>
          <a:xfrm>
            <a:off x="854075" y="1412776"/>
            <a:ext cx="68357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„Drugie życie </a:t>
            </a:r>
            <a:r>
              <a:rPr lang="pl-PL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skarpetki”</a:t>
            </a:r>
            <a:endParaRPr lang="pl-PL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s://cloud2.edupage.org/cloud/hdimgd8b2db4e814230df74c12d7853ca43.jpg?z%3AiTQbd%2FV8viY3HP0NsEPAnt8XXlpBFEnDwv19lXoFpT4aRkR2iWoDtkp%2BjPTh1xH2rdSkZWe69dFh8dAgkvJzHQ%3D%3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8920"/>
            <a:ext cx="4126355" cy="2892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Marta\Downloads\27653780_1828515993828315_727911918_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08920"/>
            <a:ext cx="4176464" cy="28922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97702810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1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31746" name="Group 2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31747" name="Group 3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31748" name="Rectangle 4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Szkoła  Podstawowa nr 195</a:t>
                  </a:r>
                </a:p>
              </p:txBody>
            </p:sp>
            <p:grpSp>
              <p:nvGrpSpPr>
                <p:cNvPr id="31749" name="Group 5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31750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31751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31752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1753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" name="Prostokąt 2"/>
          <p:cNvSpPr/>
          <p:nvPr/>
        </p:nvSpPr>
        <p:spPr>
          <a:xfrm>
            <a:off x="854075" y="1412776"/>
            <a:ext cx="68357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Projekt „Jak </a:t>
            </a:r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 czytam, jak czytam!”</a:t>
            </a:r>
          </a:p>
        </p:txBody>
      </p:sp>
      <p:pic>
        <p:nvPicPr>
          <p:cNvPr id="12290" name="Picture 2" descr="https://cloud1.edupage.org/cloud/hdimg3a7f4cee07da599c6f8ba6098ef521.jpg?z%3AXBaSezd2NH57%2FGtmTvYjwI8A8xnk2hYYMuLUVarpWbd4%2BhVFV09V0GhqfmEumiW3CrUa3wfdOZJ3qzuoOFiy1Q%3D%3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84" y="2564904"/>
            <a:ext cx="4259625" cy="23960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cloud.edupage.org/cloud/hdimgca5e624633a014c23a399511c964a4.jpg?z%3AA5Qvv1dRFTu1bXvbvkW7zTh37keqxaXKeD%2FKI%2BYe%2FbAMSSmUKiJMV5UAaUW47PFJETwwXxvpBfpSB6ztypUGSw%3D%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4220510"/>
            <a:ext cx="4462463" cy="25101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37595322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1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31746" name="Group 2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31747" name="Group 3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31748" name="Rectangle 4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Szkoła  Podstawowa nr 195</a:t>
                  </a:r>
                </a:p>
              </p:txBody>
            </p:sp>
            <p:grpSp>
              <p:nvGrpSpPr>
                <p:cNvPr id="31749" name="Group 5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31750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31751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31752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1753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" name="Prostokąt 2"/>
          <p:cNvSpPr/>
          <p:nvPr/>
        </p:nvSpPr>
        <p:spPr>
          <a:xfrm>
            <a:off x="323528" y="1071562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Projekt </a:t>
            </a:r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„Piszę swoje książki</a:t>
            </a:r>
            <a:r>
              <a:rPr lang="pl-PL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pl-PL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s://cloud1.edupage.org/cloud/hdimgd138e293687b204055afcd6aa449d2.jpg?z%3AlvN4cDiSYKZoL36VG3sm7VGXi%2F%2BmWDBEhyr8egM3S6BiTcdN9TzIP41GLDqoF%2BuBzufUTaykVd0bQrXn6pDSQw%3D%3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76872"/>
            <a:ext cx="6631937" cy="38164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20665445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467545" y="2636838"/>
            <a:ext cx="8280920" cy="3672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9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e</a:t>
            </a: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dukacja </a:t>
            </a: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polonistyczna i matematyczna </a:t>
            </a: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jest prowadzona </a:t>
            </a: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w bloku;</a:t>
            </a:r>
          </a:p>
          <a:p>
            <a:pPr hangingPunct="1">
              <a:lnSpc>
                <a:spcPct val="9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w</a:t>
            </a: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yodrębnione </a:t>
            </a: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są zajęcia z zakresu edukacji muzycznej, plastycznej, komputerowej – po 1 godz.;</a:t>
            </a:r>
          </a:p>
          <a:p>
            <a:pPr hangingPunct="1">
              <a:lnSpc>
                <a:spcPct val="9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z</a:t>
            </a: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ajęcia </a:t>
            </a: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z wychowania </a:t>
            </a: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fizycznego odbywają się w wymiarze </a:t>
            </a: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3 godz</a:t>
            </a: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. tygodniowo, języka angielskiego – 2 godzin;</a:t>
            </a:r>
            <a:endParaRPr lang="pl-PL" altLang="pl-PL" sz="2000" dirty="0">
              <a:solidFill>
                <a:srgbClr val="FFFFFF"/>
              </a:solidFill>
              <a:latin typeface="Times New Roman" pitchFamily="16" charset="0"/>
            </a:endParaRPr>
          </a:p>
          <a:p>
            <a:pPr hangingPunct="1">
              <a:lnSpc>
                <a:spcPct val="9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na życzenie rodziców uczestniczymy w lekcjach religii/ etyki dwa razy w tygodniu;</a:t>
            </a:r>
            <a:endParaRPr lang="pl-PL" altLang="pl-PL" sz="2000" dirty="0">
              <a:solidFill>
                <a:srgbClr val="FFFFFF"/>
              </a:solidFill>
              <a:latin typeface="Times New Roman" pitchFamily="16" charset="0"/>
            </a:endParaRPr>
          </a:p>
          <a:p>
            <a:pPr hangingPunct="1">
              <a:lnSpc>
                <a:spcPct val="9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d</a:t>
            </a: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odatkowo raz w tygodniu bierzemy udział w zajęciach ruchowych „Od </a:t>
            </a: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zabawy do </a:t>
            </a: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sportu”, „</a:t>
            </a:r>
            <a:r>
              <a:rPr lang="pl-PL" altLang="pl-PL" sz="2000" dirty="0" err="1" smtClean="0">
                <a:solidFill>
                  <a:srgbClr val="FFFFFF"/>
                </a:solidFill>
                <a:latin typeface="Times New Roman" pitchFamily="16" charset="0"/>
              </a:rPr>
              <a:t>Basketmania</a:t>
            </a: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”.</a:t>
            </a:r>
            <a:endParaRPr lang="pl-PL" altLang="pl-PL" sz="2000" dirty="0">
              <a:solidFill>
                <a:srgbClr val="FFFFFF"/>
              </a:solidFill>
              <a:latin typeface="Times New Roman" pitchFamily="16" charset="0"/>
            </a:endParaRPr>
          </a:p>
          <a:p>
            <a:pPr hangingPunct="1">
              <a:lnSpc>
                <a:spcPct val="90000"/>
              </a:lnSpc>
              <a:spcBef>
                <a:spcPts val="638"/>
              </a:spcBef>
              <a:buClrTx/>
              <a:buSzTx/>
              <a:buFontTx/>
              <a:buNone/>
            </a:pPr>
            <a:endParaRPr lang="pl-PL" altLang="pl-PL" sz="2400" dirty="0">
              <a:solidFill>
                <a:srgbClr val="FFFFFF"/>
              </a:solidFill>
              <a:latin typeface="Times New Roman" pitchFamily="16" charset="0"/>
            </a:endParaRPr>
          </a:p>
          <a:p>
            <a:pPr hangingPunct="1">
              <a:lnSpc>
                <a:spcPct val="90000"/>
              </a:lnSpc>
              <a:spcBef>
                <a:spcPts val="638"/>
              </a:spcBef>
              <a:buClrTx/>
              <a:buSzTx/>
              <a:buFontTx/>
              <a:buNone/>
            </a:pPr>
            <a:endParaRPr lang="pl-PL" altLang="pl-PL" sz="2400" dirty="0">
              <a:solidFill>
                <a:srgbClr val="FFFFFF"/>
              </a:solidFill>
              <a:latin typeface="Times New Roman" pitchFamily="16" charset="0"/>
            </a:endParaRPr>
          </a:p>
          <a:p>
            <a:pPr hangingPunct="1">
              <a:lnSpc>
                <a:spcPct val="90000"/>
              </a:lnSpc>
              <a:spcBef>
                <a:spcPts val="638"/>
              </a:spcBef>
              <a:buClrTx/>
              <a:buSzTx/>
              <a:buFontTx/>
              <a:buNone/>
            </a:pPr>
            <a:endParaRPr lang="pl-PL" altLang="pl-PL" sz="2400" dirty="0">
              <a:solidFill>
                <a:srgbClr val="FFFFFF"/>
              </a:solidFill>
              <a:latin typeface="Tahoma" charset="0"/>
            </a:endParaRPr>
          </a:p>
          <a:p>
            <a:pPr hangingPunct="1">
              <a:lnSpc>
                <a:spcPct val="90000"/>
              </a:lnSpc>
              <a:spcBef>
                <a:spcPts val="638"/>
              </a:spcBef>
              <a:buClrTx/>
              <a:buSzTx/>
              <a:buFontTx/>
              <a:buNone/>
            </a:pPr>
            <a:endParaRPr lang="pl-PL" altLang="pl-PL" dirty="0">
              <a:solidFill>
                <a:srgbClr val="FFFFFF"/>
              </a:solidFill>
              <a:latin typeface="Tahoma" charset="0"/>
            </a:endParaRPr>
          </a:p>
        </p:txBody>
      </p:sp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12291" name="Group 3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12292" name="Group 4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12293" name="Rectangle 5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 dirty="0">
                      <a:solidFill>
                        <a:srgbClr val="002060"/>
                      </a:solidFill>
                    </a:rPr>
                    <a:t>S	   Szkoła  Podstawowa nr 195</a:t>
                  </a:r>
                </a:p>
              </p:txBody>
            </p:sp>
            <p:grpSp>
              <p:nvGrpSpPr>
                <p:cNvPr id="12294" name="Group 6"/>
                <p:cNvGrpSpPr>
                  <a:grpSpLocks/>
                </p:cNvGrpSpPr>
                <p:nvPr/>
              </p:nvGrpSpPr>
              <p:grpSpPr bwMode="auto">
                <a:xfrm>
                  <a:off x="1224" y="418"/>
                  <a:ext cx="3446" cy="304"/>
                  <a:chOff x="1224" y="418"/>
                  <a:chExt cx="3446" cy="304"/>
                </a:xfrm>
              </p:grpSpPr>
              <p:sp>
                <p:nvSpPr>
                  <p:cNvPr id="12295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1224" y="418"/>
                    <a:ext cx="3446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12296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1722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12297" name="Picture 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2298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2299" name="Rectangle 11"/>
          <p:cNvSpPr>
            <a:spLocks noChangeArrowheads="1"/>
          </p:cNvSpPr>
          <p:nvPr/>
        </p:nvSpPr>
        <p:spPr bwMode="auto">
          <a:xfrm>
            <a:off x="2940464" y="1557338"/>
            <a:ext cx="2942130" cy="52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pl-PL" altLang="pl-PL" sz="28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Organizacja zajęć:</a:t>
            </a:r>
            <a:endParaRPr lang="pl-PL" altLang="pl-PL" sz="2800" b="1" i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0545343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7" dur="500"/>
                                        <p:tgtEl>
                                          <p:spTgt spid="12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12" dur="500"/>
                                        <p:tgtEl>
                                          <p:spTgt spid="12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17" dur="500"/>
                                        <p:tgtEl>
                                          <p:spTgt spid="12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22" dur="500"/>
                                        <p:tgtEl>
                                          <p:spTgt spid="12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27" dur="500"/>
                                        <p:tgtEl>
                                          <p:spTgt spid="12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1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31746" name="Group 2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31747" name="Group 3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31748" name="Rectangle 4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Szkoła  Podstawowa nr 195</a:t>
                  </a:r>
                </a:p>
              </p:txBody>
            </p:sp>
            <p:grpSp>
              <p:nvGrpSpPr>
                <p:cNvPr id="31749" name="Group 5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31750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31751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31752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1753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" name="Prostokąt 2"/>
          <p:cNvSpPr/>
          <p:nvPr/>
        </p:nvSpPr>
        <p:spPr>
          <a:xfrm>
            <a:off x="854075" y="1412776"/>
            <a:ext cx="68357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cloud1.edupage.org/cloud/hdimga1e068d1540167a63b4784b1bc82db.jpg?z%3AKaOfTprWnZKJDM263oVAzX42EGAlCeoYcrX2sGg5qVa3howCQ5H8CGvhn5pnQQG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67112"/>
            <a:ext cx="3816424" cy="46459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cloud2.edupage.org/cloud/hdimg24512b93a28f07f47ebadfe386795e.jpg?z%3AMvwrHPhplVw%2BhD0%2B5zPyHm7GLM6MWlceAlpbaTMbExqfzfkLhJh5OrHzuWsoL2Q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781" y="1867111"/>
            <a:ext cx="3907799" cy="46582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474788" y="1242707"/>
            <a:ext cx="6697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 dirty="0" smtClean="0"/>
              <a:t>Projekt „Mali architekci”</a:t>
            </a:r>
            <a:endParaRPr lang="pl-PL" sz="2800" i="1" dirty="0"/>
          </a:p>
        </p:txBody>
      </p:sp>
    </p:spTree>
    <p:extLst>
      <p:ext uri="{BB962C8B-B14F-4D97-AF65-F5344CB8AC3E}">
        <p14:creationId xmlns="" xmlns:p14="http://schemas.microsoft.com/office/powerpoint/2010/main" val="4284338260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5" name="Group 2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6" name="Group 3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31748" name="Rectangle 4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Szkoła  Podstawowa nr 195</a:t>
                  </a:r>
                </a:p>
              </p:txBody>
            </p:sp>
            <p:grpSp>
              <p:nvGrpSpPr>
                <p:cNvPr id="7" name="Group 5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31750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31751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31752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1753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" name="Prostokąt 2"/>
          <p:cNvSpPr/>
          <p:nvPr/>
        </p:nvSpPr>
        <p:spPr>
          <a:xfrm>
            <a:off x="854075" y="1412776"/>
            <a:ext cx="68357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1474788" y="1242707"/>
            <a:ext cx="6697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 dirty="0" smtClean="0">
                <a:latin typeface="Times New Roman" pitchFamily="18" charset="0"/>
                <a:cs typeface="Times New Roman" pitchFamily="18" charset="0"/>
              </a:rPr>
              <a:t>Uczymy się i bawimy</a:t>
            </a:r>
            <a:endParaRPr lang="pl-PL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s://cloud1.edupage.org/cloud/hdimg33aa3ea9b2fbade19c72c3322d2b7f.jpg?z%3AlSWhqjXKpA1dePRCc%2BTGw%2BTHGzOXdK13FGEI%2BcThU%2Fv7%2B1PIyEyU3aRHPH%2FpIeYz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3168352" cy="46383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cloud2.edupage.org/cloud/hdimg1150e8b0231954702434642429300c.jpg?z%3AEuDIMoQVYSJmA1bXGZM%2Be%2ByCyUqxWNiTBfHrZYARuc29j1ceiP3LcxcFSjjJVdG%2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780928"/>
            <a:ext cx="5286375" cy="2962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84338260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1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31746" name="Group 2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31747" name="Group 3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31748" name="Rectangle 4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Szkoła  Podstawowa nr 195</a:t>
                  </a:r>
                </a:p>
              </p:txBody>
            </p:sp>
            <p:grpSp>
              <p:nvGrpSpPr>
                <p:cNvPr id="31749" name="Group 5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31750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31751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31752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1753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" name="Prostokąt 2"/>
          <p:cNvSpPr/>
          <p:nvPr/>
        </p:nvSpPr>
        <p:spPr>
          <a:xfrm>
            <a:off x="854075" y="1412776"/>
            <a:ext cx="68357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Uczestniczymy w programach związanych z różnymi </a:t>
            </a:r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dziedzinami </a:t>
            </a:r>
            <a:r>
              <a:rPr lang="pl-PL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życia:</a:t>
            </a:r>
          </a:p>
          <a:p>
            <a:pPr algn="ctr"/>
            <a:endParaRPr lang="pl-PL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l-PL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„Zdrowie i bezpieczeństwo”</a:t>
            </a:r>
          </a:p>
          <a:p>
            <a:pPr marL="457200" indent="-457200" algn="just"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 Bezpieczna Chatka Puchatka”</a:t>
            </a:r>
          </a:p>
          <a:p>
            <a:pPr marL="457200" indent="-457200" algn="just"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„Szkoła na widelcu”</a:t>
            </a:r>
          </a:p>
          <a:p>
            <a:pPr marL="457200" indent="-457200" algn="just"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„Europejski Dzień Zdrowego Żywienia”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Wiem co jem”</a:t>
            </a:r>
          </a:p>
          <a:p>
            <a:pPr marL="457200" indent="-457200" algn="just"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Sieciaki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pl-PL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wiele innych….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9875688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5" name="Group 2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6" name="Group 3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31748" name="Rectangle 4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Szkoła  Podstawowa nr 195</a:t>
                  </a:r>
                </a:p>
              </p:txBody>
            </p:sp>
            <p:grpSp>
              <p:nvGrpSpPr>
                <p:cNvPr id="7" name="Group 5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31750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31751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31752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1753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" name="Prostokąt 2"/>
          <p:cNvSpPr/>
          <p:nvPr/>
        </p:nvSpPr>
        <p:spPr>
          <a:xfrm>
            <a:off x="854075" y="1412776"/>
            <a:ext cx="68357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1474788" y="1242707"/>
            <a:ext cx="6697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 dirty="0" smtClean="0"/>
              <a:t>„</a:t>
            </a:r>
            <a:r>
              <a:rPr lang="pl-PL" sz="2800" i="1" dirty="0" smtClean="0"/>
              <a:t>Wiem, </a:t>
            </a:r>
            <a:r>
              <a:rPr lang="pl-PL" sz="2800" i="1" dirty="0" smtClean="0"/>
              <a:t>co jem”</a:t>
            </a:r>
            <a:endParaRPr lang="pl-PL" sz="2800" i="1" dirty="0"/>
          </a:p>
        </p:txBody>
      </p:sp>
      <p:pic>
        <p:nvPicPr>
          <p:cNvPr id="17" name="Picture 2" descr="C:\Users\Marta\Desktop\KLASA 1E\Zdjęcia 3e\Europejski dzień zdrowej żywności 3 e\23484628_1734708686542380_1343943415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791807"/>
            <a:ext cx="3312369" cy="20661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Marta\Desktop\KLASA 1E\Zdjęcia 3e\Europejski dzień zdrowej żywności 3 e\23484875_1734708379875744_509329533_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60848"/>
            <a:ext cx="3728565" cy="26036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Marta\Desktop\KLASA 1E\Zdjęcia 3e\Europejski dzień zdrowej żywności 3 e\23516077_1734708289875753_247611924_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60848"/>
            <a:ext cx="2952328" cy="25922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84338260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1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31746" name="Group 2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31747" name="Group 3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31748" name="Rectangle 4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Szkoła  Podstawowa nr 195</a:t>
                  </a:r>
                </a:p>
              </p:txBody>
            </p:sp>
            <p:grpSp>
              <p:nvGrpSpPr>
                <p:cNvPr id="31749" name="Group 5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31750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31751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31752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1753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" name="Prostokąt 2"/>
          <p:cNvSpPr/>
          <p:nvPr/>
        </p:nvSpPr>
        <p:spPr>
          <a:xfrm>
            <a:off x="854075" y="1412776"/>
            <a:ext cx="68357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630237" y="1412776"/>
            <a:ext cx="78301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Innowacja pedagogiczna-  przedstawienie </a:t>
            </a:r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języku angielskim </a:t>
            </a:r>
          </a:p>
        </p:txBody>
      </p:sp>
      <p:pic>
        <p:nvPicPr>
          <p:cNvPr id="6146" name="Picture 2" descr="https://cloud1.edupage.org/cloud/hdimg3f136176dc1f59d4d3004ba648466e.jpg?z%3AdEeeEcnD5Na8Wvc4GASLhL80nJWGFoqLhQmj9kHeLikJVH%2FUm9PbHJ%2BBgVa3yy5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8960"/>
            <a:ext cx="3557472" cy="26642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cloud2.edupage.org/cloud/hdimg75f4320426a259bfaec84a2ea95621.jpg?z%3A10EDXFeb86%2FGMCWQRxi%2FJf3%2Bx3wiNqtDVql34KLcYh2yaVFSv03X%2BHhNsZ1gjyp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01008"/>
            <a:ext cx="4647456" cy="28215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84338260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1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31746" name="Group 2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31747" name="Group 3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31748" name="Rectangle 4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Szkoła  Podstawowa nr 195</a:t>
                  </a:r>
                </a:p>
              </p:txBody>
            </p:sp>
            <p:grpSp>
              <p:nvGrpSpPr>
                <p:cNvPr id="31749" name="Group 5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31750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31751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31752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1753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" name="Prostokąt 2"/>
          <p:cNvSpPr/>
          <p:nvPr/>
        </p:nvSpPr>
        <p:spPr>
          <a:xfrm>
            <a:off x="854075" y="1412776"/>
            <a:ext cx="683577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Bierzemy udział w różnych akcjach charytatywnych:</a:t>
            </a:r>
          </a:p>
          <a:p>
            <a:pPr algn="ctr">
              <a:buFont typeface="Wingdings" pitchFamily="2" charset="2"/>
              <a:buChar char="q"/>
            </a:pPr>
            <a:endParaRPr lang="pl-PL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zbiórka nakrętek;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biórka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karmy i </a:t>
            </a:r>
            <a:r>
              <a:rPr 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kocy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dla schroniska na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Paluchu;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„Góra grosza”;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„Tusz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paki i dokarmiaj zwierzaki”;</a:t>
            </a:r>
          </a:p>
          <a:p>
            <a:pPr marL="457200" indent="-457200" algn="just"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„Pola Nadziei”.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4338260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5" name="Group 2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6" name="Group 3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31748" name="Rectangle 4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Szkoła  Podstawowa nr 195</a:t>
                  </a:r>
                </a:p>
              </p:txBody>
            </p:sp>
            <p:grpSp>
              <p:nvGrpSpPr>
                <p:cNvPr id="7" name="Group 5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31750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31751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31752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1753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" name="Prostokąt 2"/>
          <p:cNvSpPr/>
          <p:nvPr/>
        </p:nvSpPr>
        <p:spPr>
          <a:xfrm>
            <a:off x="854075" y="1412776"/>
            <a:ext cx="68357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1474788" y="1242707"/>
            <a:ext cx="6697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 dirty="0" smtClean="0"/>
              <a:t>Lubimy pomagać!</a:t>
            </a:r>
            <a:endParaRPr lang="pl-PL" sz="2800" i="1" dirty="0"/>
          </a:p>
        </p:txBody>
      </p:sp>
      <p:pic>
        <p:nvPicPr>
          <p:cNvPr id="16" name="Picture 2" descr="https://cloud1.edupage.org/cloud/img001.jpg?z%3AKdmr43DXUHpcuRVPG4DctKEmIak5eDoFBTEcNOhcEYghhOAxMYpnl%2BMXAma77zi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3527489" cy="20162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s://cloud1.edupage.org/cloud/hdimgb0834e88d85ed66438a4f6c9e749f4.jpg?z%3Aft3wJlTVj4kXLzMgwtzb%2BObplPy6M6OxVdSLzWgBTWnFNypyz4h584xf%2BT%2Bxzs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2060849"/>
            <a:ext cx="3240361" cy="20162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s://cloud1.edupage.org/cloud/hdimg9a2c896cbad228f812e062344b63ca.jpg?z%3AtPK6r3zHDl8hGHbtVYfPUbiqKacQtbtJgrZglSN8Fa4IF%2BCJ83sWXu4PjzFFG7K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1" y="4365104"/>
            <a:ext cx="5184577" cy="23880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84338260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1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31746" name="Group 2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31747" name="Group 3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31748" name="Rectangle 4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Szkoła  Podstawowa nr 195</a:t>
                  </a:r>
                </a:p>
              </p:txBody>
            </p:sp>
            <p:grpSp>
              <p:nvGrpSpPr>
                <p:cNvPr id="31749" name="Group 5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31750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31751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31752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1753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" name="Prostokąt 2"/>
          <p:cNvSpPr/>
          <p:nvPr/>
        </p:nvSpPr>
        <p:spPr>
          <a:xfrm>
            <a:off x="854075" y="1412776"/>
            <a:ext cx="68357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1149350" y="1700808"/>
            <a:ext cx="673501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Bierzemy </a:t>
            </a:r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udział w licznych konkursach dzielnicowych, międzyszkolnych, </a:t>
            </a:r>
            <a:r>
              <a:rPr lang="pl-PL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ogólnopolskich:</a:t>
            </a:r>
          </a:p>
          <a:p>
            <a:pPr algn="ctr">
              <a:buClr>
                <a:srgbClr val="00B0F0"/>
              </a:buClr>
              <a:buSzPct val="65000"/>
            </a:pPr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Konkurs recytatorski  „Warszawska Syrenka”</a:t>
            </a:r>
          </a:p>
          <a:p>
            <a:pPr marL="285750" indent="-285750"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Literiada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Dzielnicowy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konkurs plastyczny „Krajobrazy Polski”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Konkurs matematyczny „Kangurek”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wiele innych…</a:t>
            </a:r>
          </a:p>
          <a:p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4338260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3" name="Group 5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27654" name="Group 6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27655" name="Group 7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27656" name="Rectangle 8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  Szkoła  Podstawowa nr 195</a:t>
                  </a:r>
                </a:p>
              </p:txBody>
            </p:sp>
            <p:grpSp>
              <p:nvGrpSpPr>
                <p:cNvPr id="27657" name="Group 9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27658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27659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27660" name="Picture 1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7661" name="Picture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" name="pole tekstowe 1"/>
          <p:cNvSpPr txBox="1"/>
          <p:nvPr/>
        </p:nvSpPr>
        <p:spPr>
          <a:xfrm>
            <a:off x="630238" y="1146175"/>
            <a:ext cx="8030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Wewnętrzny konkurs plastyczny z okazji dnia Pluszowego Misia</a:t>
            </a:r>
          </a:p>
        </p:txBody>
      </p:sp>
      <p:pic>
        <p:nvPicPr>
          <p:cNvPr id="70662" name="Picture 6" descr="https://cloud2.edupage.org/cloud/hdimg98bf122a3479df61c50c47dd1974fe.jpg?z%3AfTehsa%2BB5DQXUMh%2Fut%2BOBcseEsV8beQJjjcTxoB7Hb5xb1qUkc0dUQjEarRBM%2B1gdegAf3b3HTQ0zH2ZJw6Zwg%3D%3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2473521"/>
            <a:ext cx="4408554" cy="30359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4" name="Picture 8" descr="https://cloud2.edupage.org/cloud/hdimg2126052a97f6bc526eb3e7eeef98c5.jpg?z%3ANcQQ3bvgWGdp9nw13VP2R0GeXQfZWA72rI79Kvsj5ecM40frV6wPoeEnQ9hZsRjSGwtOI9miKmKcbNV1sAMOMA%3D%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10" y="3810886"/>
            <a:ext cx="4660890" cy="30471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42965758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3" name="Group 5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27654" name="Group 6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27655" name="Group 7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27656" name="Rectangle 8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  Szkoła  Podstawowa nr 195</a:t>
                  </a:r>
                </a:p>
              </p:txBody>
            </p:sp>
            <p:grpSp>
              <p:nvGrpSpPr>
                <p:cNvPr id="27657" name="Group 9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27658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27659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27660" name="Picture 1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7661" name="Picture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" name="pole tekstowe 1"/>
          <p:cNvSpPr txBox="1"/>
          <p:nvPr/>
        </p:nvSpPr>
        <p:spPr>
          <a:xfrm>
            <a:off x="123226" y="1268760"/>
            <a:ext cx="8923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Konkurs </a:t>
            </a:r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plastyczny poświęcony Januszowi Korczakowi</a:t>
            </a:r>
          </a:p>
        </p:txBody>
      </p:sp>
      <p:pic>
        <p:nvPicPr>
          <p:cNvPr id="10242" name="Picture 2" descr="https://cloud2.edupage.org/cloud/hdimgfaea67ff344d746a7008.jpg?z%3AS8t2buUR0ZU%2BjtRz7GsfTy%2BPaFlJWte4p2gax1O1kZDuR18HJHeNGQ8Ymfy8PSp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57" y="2420888"/>
            <a:ext cx="8448675" cy="43304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2716304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469776" y="1590834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50000"/>
              </a:lnSpc>
              <a:spcBef>
                <a:spcPts val="638"/>
              </a:spcBef>
            </a:pPr>
            <a:r>
              <a:rPr lang="pl-PL" altLang="pl-PL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pl-PL" altLang="pl-PL" sz="32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Nasze sale </a:t>
            </a:r>
            <a:r>
              <a:rPr lang="pl-PL" altLang="pl-PL" sz="32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lekcyjne </a:t>
            </a:r>
            <a:r>
              <a:rPr lang="pl-PL" altLang="pl-PL" sz="32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składają </a:t>
            </a:r>
            <a:r>
              <a:rPr lang="pl-PL" altLang="pl-PL" sz="32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się z dwóch części: edukacyjnej </a:t>
            </a:r>
            <a:r>
              <a:rPr lang="pl-PL" altLang="pl-PL" sz="32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(wyposażonej </a:t>
            </a:r>
            <a:r>
              <a:rPr lang="pl-PL" altLang="pl-PL" sz="32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tablicę, ławki, </a:t>
            </a:r>
            <a:r>
              <a:rPr lang="pl-PL" altLang="pl-PL" sz="32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krzesła) </a:t>
            </a:r>
            <a:r>
              <a:rPr lang="pl-PL" altLang="pl-PL" sz="32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rekreacyjnej. </a:t>
            </a:r>
            <a:r>
              <a:rPr lang="pl-PL" altLang="pl-PL" sz="32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pl-PL" sz="32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altLang="pl-PL" sz="32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yposażone </a:t>
            </a:r>
            <a:r>
              <a:rPr lang="pl-PL" altLang="pl-PL" sz="32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są w pomoce dydaktyczne, sprzęt audiowizualny, gry i zabawki. </a:t>
            </a:r>
          </a:p>
          <a:p>
            <a:pPr hangingPunct="1">
              <a:lnSpc>
                <a:spcPct val="100000"/>
              </a:lnSpc>
              <a:spcBef>
                <a:spcPts val="638"/>
              </a:spcBef>
            </a:pPr>
            <a:r>
              <a:rPr lang="pl-PL" altLang="pl-PL" sz="2400" dirty="0">
                <a:solidFill>
                  <a:srgbClr val="FFFFFF"/>
                </a:solidFill>
                <a:latin typeface="Times New Roman" pitchFamily="16" charset="0"/>
              </a:rPr>
              <a:t>    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51" y="5038399"/>
            <a:ext cx="1479470" cy="141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976874"/>
            <a:ext cx="1943360" cy="145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0" y="0"/>
            <a:ext cx="8923338" cy="1030288"/>
            <a:chOff x="0" y="0"/>
            <a:chExt cx="5621" cy="649"/>
          </a:xfrm>
        </p:grpSpPr>
        <p:grpSp>
          <p:nvGrpSpPr>
            <p:cNvPr id="14341" name="Group 5"/>
            <p:cNvGrpSpPr>
              <a:grpSpLocks/>
            </p:cNvGrpSpPr>
            <p:nvPr/>
          </p:nvGrpSpPr>
          <p:grpSpPr bwMode="auto">
            <a:xfrm>
              <a:off x="0" y="0"/>
              <a:ext cx="4774" cy="649"/>
              <a:chOff x="0" y="0"/>
              <a:chExt cx="4774" cy="649"/>
            </a:xfrm>
          </p:grpSpPr>
          <p:grpSp>
            <p:nvGrpSpPr>
              <p:cNvPr id="14342" name="Group 6"/>
              <p:cNvGrpSpPr>
                <a:grpSpLocks/>
              </p:cNvGrpSpPr>
              <p:nvPr/>
            </p:nvGrpSpPr>
            <p:grpSpPr bwMode="auto">
              <a:xfrm>
                <a:off x="468" y="0"/>
                <a:ext cx="4306" cy="649"/>
                <a:chOff x="468" y="0"/>
                <a:chExt cx="4306" cy="649"/>
              </a:xfrm>
            </p:grpSpPr>
            <p:sp>
              <p:nvSpPr>
                <p:cNvPr id="14343" name="Rectangle 7"/>
                <p:cNvSpPr>
                  <a:spLocks noChangeArrowheads="1"/>
                </p:cNvSpPr>
                <p:nvPr/>
              </p:nvSpPr>
              <p:spPr bwMode="auto">
                <a:xfrm>
                  <a:off x="468" y="0"/>
                  <a:ext cx="4306" cy="3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 dirty="0">
                      <a:solidFill>
                        <a:srgbClr val="002060"/>
                      </a:solidFill>
                    </a:rPr>
                    <a:t>          Szkoła  Podstawowa nr 195</a:t>
                  </a:r>
                </a:p>
              </p:txBody>
            </p:sp>
            <p:grpSp>
              <p:nvGrpSpPr>
                <p:cNvPr id="14344" name="Group 8"/>
                <p:cNvGrpSpPr>
                  <a:grpSpLocks/>
                </p:cNvGrpSpPr>
                <p:nvPr/>
              </p:nvGrpSpPr>
              <p:grpSpPr bwMode="auto">
                <a:xfrm>
                  <a:off x="859" y="318"/>
                  <a:ext cx="3445" cy="331"/>
                  <a:chOff x="859" y="318"/>
                  <a:chExt cx="3445" cy="331"/>
                </a:xfrm>
              </p:grpSpPr>
              <p:sp>
                <p:nvSpPr>
                  <p:cNvPr id="14345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859" y="318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14346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1650" y="363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14347" name="Picture 1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4348" name="Picture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0" y="0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964287052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4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4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898" decel="100000" fill="hold"/>
                                        <p:tgtEl>
                                          <p:spTgt spid="14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  <p:tav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1000"/>
                                        <p:tgtEl>
                                          <p:spTgt spid="14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14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898" decel="100000" fill="hold"/>
                                        <p:tgtEl>
                                          <p:spTgt spid="14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  <p:tav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4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3" name="Group 5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27654" name="Group 6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27655" name="Group 7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27656" name="Rectangle 8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  Szkoła  Podstawowa nr 195</a:t>
                  </a:r>
                </a:p>
              </p:txBody>
            </p:sp>
            <p:grpSp>
              <p:nvGrpSpPr>
                <p:cNvPr id="27657" name="Group 9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27658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27659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27660" name="Picture 1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7661" name="Picture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" name="pole tekstowe 1"/>
          <p:cNvSpPr txBox="1"/>
          <p:nvPr/>
        </p:nvSpPr>
        <p:spPr>
          <a:xfrm>
            <a:off x="251520" y="1379481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Dzielnicowy konkurs </a:t>
            </a:r>
            <a:r>
              <a:rPr lang="pl-PL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plastyczny</a:t>
            </a:r>
            <a:endParaRPr lang="pl-PL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s://cloud2.edupage.org/cloud/hdimg10c54ab2705ac053d17936a17ad65f.jpg?z%3A8DhX%2BI1o5lZ%2FxuMJwtuNvnqusIbTaqEhF3roF%2Fmr2%2FDZbsj1uaJRKxyp17xybEV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0" y="3140968"/>
            <a:ext cx="4379564" cy="36918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cloud2.edupage.org/cloud/hdimge59ca58b52c1938b2f56eb75eea879.jpg?z%3ADbgDgq7vO%2FuushpoCm9paPLjY7p1B275erlFfHBQpiuiTLmzVbgRUO4Rag0jN8%2B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140968"/>
            <a:ext cx="4552883" cy="3717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34258245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5" name="Group 7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27656" name="Rectangle 8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  Szkoła  Podstawowa nr 195</a:t>
                  </a:r>
                </a:p>
              </p:txBody>
            </p:sp>
            <p:grpSp>
              <p:nvGrpSpPr>
                <p:cNvPr id="6" name="Group 9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27658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27659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27660" name="Picture 1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7661" name="Picture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" name="pole tekstowe 1"/>
          <p:cNvSpPr txBox="1"/>
          <p:nvPr/>
        </p:nvSpPr>
        <p:spPr>
          <a:xfrm>
            <a:off x="251520" y="1379481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Ogólnopolskie konkursy plastyczne</a:t>
            </a:r>
            <a:endParaRPr lang="pl-PL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7154" name="Picture 2" descr="„Odbicie duszy, zwierciadło serca – baśniowy portret w ramie zamknięty”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708920"/>
            <a:ext cx="3048000" cy="3048001"/>
          </a:xfrm>
          <a:prstGeom prst="rect">
            <a:avLst/>
          </a:prstGeom>
          <a:noFill/>
        </p:spPr>
      </p:pic>
      <p:pic>
        <p:nvPicPr>
          <p:cNvPr id="15" name="Obraz 14" descr="Kartka Świąteczna Zlat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2348880"/>
            <a:ext cx="4272136" cy="42721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34258245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3" name="Group 5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27654" name="Group 6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27655" name="Group 7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27656" name="Rectangle 8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  Szkoła  Podstawowa nr 195</a:t>
                  </a:r>
                </a:p>
              </p:txBody>
            </p:sp>
            <p:grpSp>
              <p:nvGrpSpPr>
                <p:cNvPr id="27657" name="Group 9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27658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27659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27660" name="Picture 1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7661" name="Picture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" name="pole tekstowe 1"/>
          <p:cNvSpPr txBox="1"/>
          <p:nvPr/>
        </p:nvSpPr>
        <p:spPr>
          <a:xfrm>
            <a:off x="-7104" y="1268760"/>
            <a:ext cx="9041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Organizujemy konkurs </a:t>
            </a:r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języka polskiego pt. „</a:t>
            </a:r>
            <a:r>
              <a:rPr lang="pl-PL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Literiada</a:t>
            </a:r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2290" name="Picture 2" descr="https://cloud2.edupage.org/cloud/hdimg74dfca0f3a0ce78339e9903db5bb7b.jpg?z%3ABMwNnq2NxeEYonaMA%2FTXS%2BTtfPDrStW4cPHidlw7d6Z3VeUQT%2BhBsLIBjdwHvQI%2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9" y="2708921"/>
            <a:ext cx="4487331" cy="3600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cloud1.edupage.org/cloud/hdimg658c43df236ea3e3683fe682d43d5c.jpg?z%3AAWxs%2BY0igm2WERPOjhT8xgz8b1jagXgo9lFnvI3aUFUzjun2cusr5snOjLYJj%2FG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2708920"/>
            <a:ext cx="4248473" cy="3600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34258245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3" name="Group 5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27654" name="Group 6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27655" name="Group 7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27656" name="Rectangle 8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    Szkoła  Podstawowa nr 195</a:t>
                  </a:r>
                </a:p>
              </p:txBody>
            </p:sp>
            <p:grpSp>
              <p:nvGrpSpPr>
                <p:cNvPr id="27657" name="Group 9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27658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27659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27660" name="Picture 1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7661" name="Picture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" name="pole tekstowe 1"/>
          <p:cNvSpPr txBox="1"/>
          <p:nvPr/>
        </p:nvSpPr>
        <p:spPr>
          <a:xfrm>
            <a:off x="971600" y="1146175"/>
            <a:ext cx="7106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Konkurs recytatorski pt. „Warszawska Syrenka”</a:t>
            </a:r>
          </a:p>
        </p:txBody>
      </p:sp>
      <p:pic>
        <p:nvPicPr>
          <p:cNvPr id="14338" name="Picture 2" descr="https://cloud2.edupage.org/cloud/hdimga2bb39281f671d426940e31177d2a4.jpg?z%3A%2BpmKbMx5dJNzV%2Fvsbq6nGgyy5qeO4QnpEXgpueOt8K2roUzu8TwteSNUnjYZ4Ef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2106243"/>
            <a:ext cx="8179370" cy="46008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34258245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468313" y="1557338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ts val="638"/>
              </a:spcBef>
            </a:pPr>
            <a:endParaRPr lang="pl-PL" altLang="pl-PL" sz="2000" dirty="0">
              <a:solidFill>
                <a:srgbClr val="FFFFFF"/>
              </a:solidFill>
              <a:latin typeface="Tahoma" charset="0"/>
            </a:endParaRPr>
          </a:p>
          <a:p>
            <a:pPr algn="ctr" hangingPunct="1">
              <a:lnSpc>
                <a:spcPct val="100000"/>
              </a:lnSpc>
              <a:spcBef>
                <a:spcPts val="638"/>
              </a:spcBef>
            </a:pPr>
            <a:r>
              <a:rPr lang="pl-PL" altLang="pl-PL" sz="3200" i="1" dirty="0">
                <a:solidFill>
                  <a:srgbClr val="FFFFFF"/>
                </a:solidFill>
                <a:latin typeface="Times New Roman" pitchFamily="16" charset="0"/>
              </a:rPr>
              <a:t>Nasza szkoła posiada tytuł</a:t>
            </a:r>
          </a:p>
          <a:p>
            <a:pPr algn="ctr" hangingPunct="1">
              <a:lnSpc>
                <a:spcPct val="100000"/>
              </a:lnSpc>
              <a:spcBef>
                <a:spcPts val="638"/>
              </a:spcBef>
            </a:pPr>
            <a:r>
              <a:rPr lang="pl-PL" altLang="pl-PL" sz="3200" i="1" dirty="0">
                <a:solidFill>
                  <a:srgbClr val="FFFFFF"/>
                </a:solidFill>
                <a:latin typeface="Times New Roman" pitchFamily="16" charset="0"/>
              </a:rPr>
              <a:t> </a:t>
            </a:r>
            <a:r>
              <a:rPr lang="pl-PL" altLang="pl-PL" sz="3200" b="1" i="1" dirty="0">
                <a:solidFill>
                  <a:srgbClr val="FFFFFF"/>
                </a:solidFill>
                <a:latin typeface="Times New Roman" pitchFamily="16" charset="0"/>
              </a:rPr>
              <a:t>„SZKOŁY Z KLASĄ</a:t>
            </a:r>
            <a:r>
              <a:rPr lang="pl-PL" altLang="pl-PL" sz="2800" b="1" dirty="0">
                <a:solidFill>
                  <a:srgbClr val="FFFFFF"/>
                </a:solidFill>
                <a:latin typeface="Times New Roman" pitchFamily="16" charset="0"/>
              </a:rPr>
              <a:t>”</a:t>
            </a:r>
          </a:p>
          <a:p>
            <a:pPr hangingPunct="1">
              <a:lnSpc>
                <a:spcPct val="100000"/>
              </a:lnSpc>
              <a:spcBef>
                <a:spcPts val="638"/>
              </a:spcBef>
            </a:pPr>
            <a:endParaRPr lang="pl-PL" altLang="pl-PL" sz="2800" b="1" dirty="0">
              <a:solidFill>
                <a:srgbClr val="FFFFFF"/>
              </a:solidFill>
              <a:latin typeface="Times New Roman" pitchFamily="16" charset="0"/>
            </a:endParaRPr>
          </a:p>
          <a:p>
            <a:pPr hangingPunct="1">
              <a:lnSpc>
                <a:spcPct val="100000"/>
              </a:lnSpc>
              <a:spcBef>
                <a:spcPts val="638"/>
              </a:spcBef>
            </a:pPr>
            <a:endParaRPr lang="pl-PL" altLang="pl-PL" sz="2800" b="1" dirty="0">
              <a:solidFill>
                <a:srgbClr val="FFFFFF"/>
              </a:solidFill>
              <a:latin typeface="Times New Roman" pitchFamily="1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500438"/>
            <a:ext cx="6804025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4797425"/>
            <a:ext cx="11049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9220" name="Group 4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9221" name="Group 5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9222" name="Group 6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9223" name="Rectangle 7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Szkoła  Podstawowa nr 195</a:t>
                  </a:r>
                </a:p>
              </p:txBody>
            </p:sp>
            <p:grpSp>
              <p:nvGrpSpPr>
                <p:cNvPr id="9224" name="Group 8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6" cy="331"/>
                  <a:chOff x="929" y="391"/>
                  <a:chExt cx="3446" cy="331"/>
                </a:xfrm>
              </p:grpSpPr>
              <p:sp>
                <p:nvSpPr>
                  <p:cNvPr id="9225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6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9226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1722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9227" name="Picture 1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9228" name="Picture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690113877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468313" y="1268760"/>
            <a:ext cx="8229600" cy="4403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>
              <a:spcBef>
                <a:spcPts val="638"/>
              </a:spcBef>
            </a:pPr>
            <a:r>
              <a:rPr lang="pl-PL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Certyfikat </a:t>
            </a:r>
            <a:r>
              <a:rPr lang="pl-PL" sz="2800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Szkoły Wspierającej </a:t>
            </a:r>
            <a:r>
              <a:rPr lang="pl-PL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pl-PL" sz="2800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zdolnionych </a:t>
            </a:r>
            <a:r>
              <a:rPr lang="pl-PL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 ramach programu „Wars i Sawa”</a:t>
            </a:r>
            <a:endParaRPr lang="pl-PL" altLang="pl-PL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hangingPunct="1">
              <a:lnSpc>
                <a:spcPct val="100000"/>
              </a:lnSpc>
              <a:spcBef>
                <a:spcPts val="638"/>
              </a:spcBef>
            </a:pPr>
            <a:endParaRPr lang="pl-PL" altLang="pl-PL" sz="2800" b="1" dirty="0">
              <a:solidFill>
                <a:srgbClr val="FFFFFF"/>
              </a:solidFill>
              <a:latin typeface="Times New Roman" pitchFamily="16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4797425"/>
            <a:ext cx="11049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9223" name="Rectangle 7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Szkoła  Podstawowa nr 195</a:t>
                  </a:r>
                </a:p>
              </p:txBody>
            </p:sp>
            <p:grpSp>
              <p:nvGrpSpPr>
                <p:cNvPr id="5" name="Group 8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6" cy="331"/>
                  <a:chOff x="929" y="391"/>
                  <a:chExt cx="3446" cy="331"/>
                </a:xfrm>
              </p:grpSpPr>
              <p:sp>
                <p:nvSpPr>
                  <p:cNvPr id="9225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6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9226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1722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9227" name="Picture 1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9228" name="Picture 1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13" name="Obraz 12" descr="20210209_073554 (2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1840" y="2348880"/>
            <a:ext cx="2953942" cy="41345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90113877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77240" y="1124744"/>
            <a:ext cx="7543800" cy="2232248"/>
          </a:xfrm>
        </p:spPr>
        <p:txBody>
          <a:bodyPr/>
          <a:lstStyle/>
          <a:p>
            <a:pPr algn="ctr"/>
            <a:r>
              <a:rPr lang="pl-PL" sz="6000" i="1" dirty="0" smtClean="0">
                <a:latin typeface="Times New Roman" pitchFamily="18" charset="0"/>
                <a:cs typeface="Times New Roman" pitchFamily="18" charset="0"/>
              </a:rPr>
              <a:t>Dziękujemy za uwagę</a:t>
            </a:r>
            <a:endParaRPr lang="pl-PL" sz="60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666" y="1163056"/>
            <a:ext cx="4841821" cy="3631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5363" name="Group 3"/>
          <p:cNvGrpSpPr>
            <a:grpSpLocks/>
          </p:cNvGrpSpPr>
          <p:nvPr/>
        </p:nvGrpSpPr>
        <p:grpSpPr bwMode="auto">
          <a:xfrm>
            <a:off x="0" y="0"/>
            <a:ext cx="8923338" cy="1030288"/>
            <a:chOff x="0" y="0"/>
            <a:chExt cx="5621" cy="649"/>
          </a:xfrm>
        </p:grpSpPr>
        <p:grpSp>
          <p:nvGrpSpPr>
            <p:cNvPr id="15364" name="Group 4"/>
            <p:cNvGrpSpPr>
              <a:grpSpLocks/>
            </p:cNvGrpSpPr>
            <p:nvPr/>
          </p:nvGrpSpPr>
          <p:grpSpPr bwMode="auto">
            <a:xfrm>
              <a:off x="0" y="0"/>
              <a:ext cx="4774" cy="649"/>
              <a:chOff x="0" y="0"/>
              <a:chExt cx="4774" cy="649"/>
            </a:xfrm>
          </p:grpSpPr>
          <p:grpSp>
            <p:nvGrpSpPr>
              <p:cNvPr id="15365" name="Group 5"/>
              <p:cNvGrpSpPr>
                <a:grpSpLocks/>
              </p:cNvGrpSpPr>
              <p:nvPr/>
            </p:nvGrpSpPr>
            <p:grpSpPr bwMode="auto">
              <a:xfrm>
                <a:off x="468" y="0"/>
                <a:ext cx="4306" cy="649"/>
                <a:chOff x="468" y="0"/>
                <a:chExt cx="4306" cy="649"/>
              </a:xfrm>
            </p:grpSpPr>
            <p:sp>
              <p:nvSpPr>
                <p:cNvPr id="15366" name="Rectangle 6"/>
                <p:cNvSpPr>
                  <a:spLocks noChangeArrowheads="1"/>
                </p:cNvSpPr>
                <p:nvPr/>
              </p:nvSpPr>
              <p:spPr bwMode="auto">
                <a:xfrm>
                  <a:off x="468" y="0"/>
                  <a:ext cx="4306" cy="3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 dirty="0">
                      <a:solidFill>
                        <a:srgbClr val="002060"/>
                      </a:solidFill>
                    </a:rPr>
                    <a:t>S        Szkoła  Podstawowa nr 195</a:t>
                  </a:r>
                </a:p>
              </p:txBody>
            </p:sp>
            <p:grpSp>
              <p:nvGrpSpPr>
                <p:cNvPr id="15367" name="Group 7"/>
                <p:cNvGrpSpPr>
                  <a:grpSpLocks/>
                </p:cNvGrpSpPr>
                <p:nvPr/>
              </p:nvGrpSpPr>
              <p:grpSpPr bwMode="auto">
                <a:xfrm>
                  <a:off x="859" y="318"/>
                  <a:ext cx="3445" cy="331"/>
                  <a:chOff x="859" y="318"/>
                  <a:chExt cx="3445" cy="331"/>
                </a:xfrm>
              </p:grpSpPr>
              <p:sp>
                <p:nvSpPr>
                  <p:cNvPr id="15368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859" y="318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15369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1650" y="363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15370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5371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0" y="0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2050" name="Picture 2" descr="C:\Users\Marta\Downloads\27785309_1828516143828300_1149952831_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8" y="3023499"/>
            <a:ext cx="3982196" cy="38011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43982746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611188" y="765175"/>
            <a:ext cx="8229600" cy="447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638"/>
              </a:spcBef>
            </a:pPr>
            <a:endParaRPr lang="pl-PL" altLang="pl-PL" sz="2400" dirty="0">
              <a:solidFill>
                <a:srgbClr val="FFFFFF"/>
              </a:solidFill>
              <a:latin typeface="Tahoma" charset="0"/>
            </a:endParaRPr>
          </a:p>
          <a:p>
            <a:pPr algn="ctr" hangingPunct="1">
              <a:lnSpc>
                <a:spcPct val="100000"/>
              </a:lnSpc>
              <a:spcBef>
                <a:spcPts val="638"/>
              </a:spcBef>
            </a:pPr>
            <a:r>
              <a:rPr lang="pl-PL" altLang="pl-PL" sz="2800" b="1" i="1" dirty="0" smtClean="0">
                <a:solidFill>
                  <a:srgbClr val="FFFFFF"/>
                </a:solidFill>
                <a:latin typeface="Times New Roman" pitchFamily="16" charset="0"/>
              </a:rPr>
              <a:t>Czego, jak i gdzie będziemy uczyć się w klasie I?</a:t>
            </a:r>
            <a:endParaRPr lang="pl-PL" altLang="pl-PL" sz="2800" b="1" i="1" dirty="0">
              <a:solidFill>
                <a:srgbClr val="FFFFFF"/>
              </a:solidFill>
              <a:latin typeface="Times New Roman" pitchFamily="16" charset="0"/>
            </a:endParaRPr>
          </a:p>
          <a:p>
            <a:pPr algn="ctr" hangingPunct="1">
              <a:lnSpc>
                <a:spcPct val="100000"/>
              </a:lnSpc>
              <a:spcBef>
                <a:spcPts val="638"/>
              </a:spcBef>
            </a:pPr>
            <a:r>
              <a:rPr lang="pl-PL" altLang="pl-PL" sz="2800" b="1" i="1" dirty="0" smtClean="0">
                <a:solidFill>
                  <a:srgbClr val="FFFFFF"/>
                </a:solidFill>
                <a:latin typeface="Times New Roman" pitchFamily="16" charset="0"/>
              </a:rPr>
              <a:t>(zgodnie z  podstawą programową)</a:t>
            </a:r>
            <a:endParaRPr lang="pl-PL" altLang="pl-PL" sz="2800" b="1" i="1" dirty="0">
              <a:solidFill>
                <a:srgbClr val="FFFFFF"/>
              </a:solidFill>
              <a:latin typeface="Times New Roman" pitchFamily="16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069357"/>
            <a:ext cx="5626100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0" y="0"/>
            <a:ext cx="8923338" cy="1030288"/>
            <a:chOff x="0" y="0"/>
            <a:chExt cx="5621" cy="649"/>
          </a:xfrm>
        </p:grpSpPr>
        <p:grpSp>
          <p:nvGrpSpPr>
            <p:cNvPr id="16388" name="Group 4"/>
            <p:cNvGrpSpPr>
              <a:grpSpLocks/>
            </p:cNvGrpSpPr>
            <p:nvPr/>
          </p:nvGrpSpPr>
          <p:grpSpPr bwMode="auto">
            <a:xfrm>
              <a:off x="0" y="0"/>
              <a:ext cx="4774" cy="649"/>
              <a:chOff x="0" y="0"/>
              <a:chExt cx="4774" cy="649"/>
            </a:xfrm>
          </p:grpSpPr>
          <p:grpSp>
            <p:nvGrpSpPr>
              <p:cNvPr id="16389" name="Group 5"/>
              <p:cNvGrpSpPr>
                <a:grpSpLocks/>
              </p:cNvGrpSpPr>
              <p:nvPr/>
            </p:nvGrpSpPr>
            <p:grpSpPr bwMode="auto">
              <a:xfrm>
                <a:off x="468" y="0"/>
                <a:ext cx="4306" cy="649"/>
                <a:chOff x="468" y="0"/>
                <a:chExt cx="4306" cy="649"/>
              </a:xfrm>
            </p:grpSpPr>
            <p:sp>
              <p:nvSpPr>
                <p:cNvPr id="16390" name="Rectangle 6"/>
                <p:cNvSpPr>
                  <a:spLocks noChangeArrowheads="1"/>
                </p:cNvSpPr>
                <p:nvPr/>
              </p:nvSpPr>
              <p:spPr bwMode="auto">
                <a:xfrm>
                  <a:off x="468" y="0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  Szkoła  Podstawowa nr 195</a:t>
                  </a:r>
                </a:p>
              </p:txBody>
            </p:sp>
            <p:grpSp>
              <p:nvGrpSpPr>
                <p:cNvPr id="16391" name="Group 7"/>
                <p:cNvGrpSpPr>
                  <a:grpSpLocks/>
                </p:cNvGrpSpPr>
                <p:nvPr/>
              </p:nvGrpSpPr>
              <p:grpSpPr bwMode="auto">
                <a:xfrm>
                  <a:off x="859" y="318"/>
                  <a:ext cx="3445" cy="331"/>
                  <a:chOff x="859" y="318"/>
                  <a:chExt cx="3445" cy="331"/>
                </a:xfrm>
              </p:grpSpPr>
              <p:sp>
                <p:nvSpPr>
                  <p:cNvPr id="16392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859" y="318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16393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1650" y="363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16394" name="Picture 1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6395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0" y="0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085247494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467544" y="1341438"/>
            <a:ext cx="8219256" cy="475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608013" indent="-6080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638"/>
              </a:spcBef>
            </a:pPr>
            <a:r>
              <a:rPr lang="pl-PL" altLang="pl-PL" sz="2800" b="1" i="1" dirty="0" smtClean="0">
                <a:solidFill>
                  <a:srgbClr val="FFFFFF"/>
                </a:solidFill>
                <a:latin typeface="Times New Roman" pitchFamily="16" charset="0"/>
              </a:rPr>
              <a:t>Najważniejsze umiejętności, jakie zdobywamy w I klasie:</a:t>
            </a:r>
          </a:p>
          <a:p>
            <a:pPr algn="ctr" hangingPunct="1">
              <a:lnSpc>
                <a:spcPct val="100000"/>
              </a:lnSpc>
              <a:spcBef>
                <a:spcPts val="638"/>
              </a:spcBef>
              <a:buClr>
                <a:schemeClr val="accent5"/>
              </a:buClr>
              <a:buSzPct val="65000"/>
              <a:buFont typeface="Wingdings" pitchFamily="2" charset="2"/>
              <a:buChar char="q"/>
            </a:pPr>
            <a:endParaRPr lang="pl-PL" altLang="pl-PL" sz="2800" b="1" i="1" dirty="0">
              <a:solidFill>
                <a:srgbClr val="FFFFFF"/>
              </a:solidFill>
              <a:latin typeface="Times New Roman" pitchFamily="16" charset="0"/>
            </a:endParaRPr>
          </a:p>
          <a:p>
            <a:pPr hangingPunct="1">
              <a:lnSpc>
                <a:spcPct val="10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c</a:t>
            </a: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zytanie </a:t>
            </a: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i </a:t>
            </a: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pisanie;</a:t>
            </a:r>
            <a:endParaRPr lang="pl-PL" altLang="pl-PL" sz="2000" dirty="0">
              <a:solidFill>
                <a:srgbClr val="FFFFFF"/>
              </a:solidFill>
              <a:latin typeface="Times New Roman" pitchFamily="16" charset="0"/>
            </a:endParaRPr>
          </a:p>
          <a:p>
            <a:pPr hangingPunct="1">
              <a:lnSpc>
                <a:spcPct val="10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m</a:t>
            </a: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yślenie matematyczne;</a:t>
            </a:r>
            <a:endParaRPr lang="pl-PL" altLang="pl-PL" sz="2000" dirty="0">
              <a:solidFill>
                <a:srgbClr val="FFFFFF"/>
              </a:solidFill>
              <a:latin typeface="Times New Roman" pitchFamily="16" charset="0"/>
            </a:endParaRPr>
          </a:p>
          <a:p>
            <a:pPr hangingPunct="1">
              <a:lnSpc>
                <a:spcPct val="10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 </a:t>
            </a: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komunikowanie </a:t>
            </a: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się w języku ojczystym</a:t>
            </a:r>
          </a:p>
          <a:p>
            <a:pPr hangingPunct="1">
              <a:lnSpc>
                <a:spcPct val="100000"/>
              </a:lnSpc>
              <a:spcBef>
                <a:spcPts val="638"/>
              </a:spcBef>
              <a:buClr>
                <a:srgbClr val="00B0F0"/>
              </a:buClr>
              <a:buSzPct val="65000"/>
            </a:pP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 </a:t>
            </a: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	i obcym;</a:t>
            </a:r>
            <a:endParaRPr lang="pl-PL" altLang="pl-PL" sz="2000" dirty="0">
              <a:solidFill>
                <a:srgbClr val="FFFFFF"/>
              </a:solidFill>
              <a:latin typeface="Times New Roman" pitchFamily="16" charset="0"/>
            </a:endParaRPr>
          </a:p>
          <a:p>
            <a:pPr hangingPunct="1">
              <a:lnSpc>
                <a:spcPct val="10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 </a:t>
            </a: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posługiwanie </a:t>
            </a:r>
            <a:r>
              <a:rPr lang="pl-PL" altLang="pl-PL" sz="2000" dirty="0">
                <a:solidFill>
                  <a:srgbClr val="FFFFFF"/>
                </a:solidFill>
                <a:latin typeface="Times New Roman" pitchFamily="16" charset="0"/>
              </a:rPr>
              <a:t>się nowoczesnymi technologiami informacyjnymi i </a:t>
            </a: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komunikacyjnymi;</a:t>
            </a:r>
            <a:endParaRPr lang="pl-PL" altLang="pl-PL" sz="2000" dirty="0">
              <a:solidFill>
                <a:srgbClr val="FFFFFF"/>
              </a:solidFill>
              <a:latin typeface="Times New Roman" pitchFamily="16" charset="0"/>
            </a:endParaRPr>
          </a:p>
          <a:p>
            <a:pPr hangingPunct="1">
              <a:lnSpc>
                <a:spcPct val="100000"/>
              </a:lnSpc>
              <a:spcBef>
                <a:spcPts val="638"/>
              </a:spcBef>
              <a:buClr>
                <a:srgbClr val="00B0F0"/>
              </a:buClr>
              <a:buSzPct val="65000"/>
              <a:buFont typeface="Wingdings" pitchFamily="2" charset="2"/>
              <a:buChar char="q"/>
            </a:pPr>
            <a:r>
              <a:rPr lang="pl-PL" altLang="pl-PL" sz="2000" dirty="0" smtClean="0">
                <a:solidFill>
                  <a:srgbClr val="FFFFFF"/>
                </a:solidFill>
                <a:latin typeface="Times New Roman" pitchFamily="16" charset="0"/>
              </a:rPr>
              <a:t> pracy w zespole.</a:t>
            </a:r>
            <a:endParaRPr lang="pl-PL" altLang="pl-PL" sz="2000" dirty="0">
              <a:solidFill>
                <a:srgbClr val="FFFFFF"/>
              </a:solidFill>
              <a:latin typeface="Times New Roman" pitchFamily="16" charset="0"/>
            </a:endParaRPr>
          </a:p>
          <a:p>
            <a:pPr algn="ctr" hangingPunct="1">
              <a:lnSpc>
                <a:spcPct val="100000"/>
              </a:lnSpc>
              <a:spcBef>
                <a:spcPts val="638"/>
              </a:spcBef>
              <a:buClrTx/>
              <a:buSzTx/>
              <a:buFontTx/>
              <a:buNone/>
            </a:pPr>
            <a:endParaRPr lang="pl-PL" altLang="pl-PL" sz="2800" dirty="0">
              <a:solidFill>
                <a:srgbClr val="FFFFFF"/>
              </a:solidFill>
              <a:latin typeface="Times New Roman" pitchFamily="16" charset="0"/>
            </a:endParaRPr>
          </a:p>
        </p:txBody>
      </p:sp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111125" y="115888"/>
            <a:ext cx="8923338" cy="1030287"/>
            <a:chOff x="70" y="73"/>
            <a:chExt cx="5621" cy="649"/>
          </a:xfrm>
        </p:grpSpPr>
        <p:grpSp>
          <p:nvGrpSpPr>
            <p:cNvPr id="17411" name="Group 3"/>
            <p:cNvGrpSpPr>
              <a:grpSpLocks/>
            </p:cNvGrpSpPr>
            <p:nvPr/>
          </p:nvGrpSpPr>
          <p:grpSpPr bwMode="auto">
            <a:xfrm>
              <a:off x="70" y="73"/>
              <a:ext cx="4774" cy="649"/>
              <a:chOff x="70" y="73"/>
              <a:chExt cx="4774" cy="649"/>
            </a:xfrm>
          </p:grpSpPr>
          <p:grpSp>
            <p:nvGrpSpPr>
              <p:cNvPr id="17412" name="Group 4"/>
              <p:cNvGrpSpPr>
                <a:grpSpLocks/>
              </p:cNvGrpSpPr>
              <p:nvPr/>
            </p:nvGrpSpPr>
            <p:grpSpPr bwMode="auto">
              <a:xfrm>
                <a:off x="538" y="73"/>
                <a:ext cx="4306" cy="649"/>
                <a:chOff x="538" y="73"/>
                <a:chExt cx="4306" cy="649"/>
              </a:xfrm>
            </p:grpSpPr>
            <p:sp>
              <p:nvSpPr>
                <p:cNvPr id="17413" name="Rectangle 5"/>
                <p:cNvSpPr>
                  <a:spLocks noChangeArrowheads="1"/>
                </p:cNvSpPr>
                <p:nvPr/>
              </p:nvSpPr>
              <p:spPr bwMode="auto">
                <a:xfrm>
                  <a:off x="538" y="73"/>
                  <a:ext cx="4306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5000" rIns="90000" bIns="45000">
                  <a:spAutoFit/>
                </a:bodyPr>
                <a:lstStyle>
                  <a:lvl1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49263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  <a:tab pos="1447800" algn="l"/>
                      <a:tab pos="2171700" algn="l"/>
                      <a:tab pos="2895600" algn="l"/>
                      <a:tab pos="3619500" algn="l"/>
                      <a:tab pos="4343400" algn="l"/>
                      <a:tab pos="5067300" algn="l"/>
                      <a:tab pos="5791200" algn="l"/>
                      <a:tab pos="65151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</a:pPr>
                  <a:r>
                    <a:rPr lang="pl-PL" altLang="pl-PL" sz="2800" b="1">
                      <a:solidFill>
                        <a:srgbClr val="002060"/>
                      </a:solidFill>
                    </a:rPr>
                    <a:t>     Szkoła  Podstawowa nr 195</a:t>
                  </a:r>
                </a:p>
              </p:txBody>
            </p:sp>
            <p:grpSp>
              <p:nvGrpSpPr>
                <p:cNvPr id="17414" name="Group 6"/>
                <p:cNvGrpSpPr>
                  <a:grpSpLocks/>
                </p:cNvGrpSpPr>
                <p:nvPr/>
              </p:nvGrpSpPr>
              <p:grpSpPr bwMode="auto">
                <a:xfrm>
                  <a:off x="929" y="391"/>
                  <a:ext cx="3445" cy="331"/>
                  <a:chOff x="929" y="391"/>
                  <a:chExt cx="3445" cy="331"/>
                </a:xfrm>
              </p:grpSpPr>
              <p:sp>
                <p:nvSpPr>
                  <p:cNvPr id="17415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929" y="391"/>
                    <a:ext cx="3445" cy="0"/>
                  </a:xfrm>
                  <a:prstGeom prst="line">
                    <a:avLst/>
                  </a:prstGeom>
                  <a:noFill/>
                  <a:ln w="25560">
                    <a:solidFill>
                      <a:srgbClr val="7030A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17416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1720" y="436"/>
                    <a:ext cx="1908" cy="2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80808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5000" rIns="90000" bIns="45000">
                    <a:spAutoFit/>
                  </a:bodyPr>
                  <a:lstStyle>
                    <a:lvl1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1pPr>
                    <a:lvl2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2pPr>
                    <a:lvl3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3pPr>
                    <a:lvl4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4pPr>
                    <a:lvl5pPr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5pPr>
                    <a:lvl6pPr marL="25146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6pPr>
                    <a:lvl7pPr marL="29718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7pPr>
                    <a:lvl8pPr marL="34290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8pPr>
                    <a:lvl9pPr marL="3886200" indent="-228600" defTabSz="449263" fontAlgn="base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6" charset="0"/>
                      <a:tabLst>
                        <a:tab pos="723900" algn="l"/>
                        <a:tab pos="1447800" algn="l"/>
                        <a:tab pos="2171700" algn="l"/>
                        <a:tab pos="2895600" algn="l"/>
                      </a:tabLst>
                      <a:defRPr>
                        <a:solidFill>
                          <a:srgbClr val="000000"/>
                        </a:solidFill>
                        <a:latin typeface="Arial" charset="0"/>
                        <a:ea typeface="Microsoft YaHei" charset="-122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</a:pPr>
                    <a:r>
                      <a:rPr lang="pl-PL" altLang="pl-PL" sz="2400" b="1">
                        <a:solidFill>
                          <a:srgbClr val="002060"/>
                        </a:solidFill>
                      </a:rPr>
                      <a:t>im. Króla Maciusia I</a:t>
                    </a:r>
                  </a:p>
                </p:txBody>
              </p:sp>
            </p:grpSp>
          </p:grpSp>
          <p:pic>
            <p:nvPicPr>
              <p:cNvPr id="17417" name="Picture 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" y="73"/>
                <a:ext cx="654" cy="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360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7418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" y="73"/>
              <a:ext cx="471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36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57730863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rn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lementarny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rny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1261</TotalTime>
  <Words>1528</Words>
  <Application>Microsoft Office PowerPoint</Application>
  <PresentationFormat>Pokaz na ekranie (4:3)</PresentationFormat>
  <Paragraphs>302</Paragraphs>
  <Slides>66</Slides>
  <Notes>64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66</vt:i4>
      </vt:variant>
    </vt:vector>
  </HeadingPairs>
  <TitlesOfParts>
    <vt:vector size="67" baseType="lpstr">
      <vt:lpstr>Elementarny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  <vt:lpstr>Slajd 63</vt:lpstr>
      <vt:lpstr>Slajd 64</vt:lpstr>
      <vt:lpstr>Slajd 65</vt:lpstr>
      <vt:lpstr>Dziękujemy za uwagę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Marta Pytlik</dc:creator>
  <cp:lastModifiedBy>Ewa Paweł i Kinga</cp:lastModifiedBy>
  <cp:revision>119</cp:revision>
  <dcterms:created xsi:type="dcterms:W3CDTF">2018-01-17T15:05:17Z</dcterms:created>
  <dcterms:modified xsi:type="dcterms:W3CDTF">2021-02-15T16:23:49Z</dcterms:modified>
</cp:coreProperties>
</file>