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49" r:id="rId2"/>
  </p:sldMasterIdLst>
  <p:notesMasterIdLst>
    <p:notesMasterId r:id="rId22"/>
  </p:notesMasterIdLst>
  <p:sldIdLst>
    <p:sldId id="256" r:id="rId3"/>
    <p:sldId id="261" r:id="rId4"/>
    <p:sldId id="262" r:id="rId5"/>
    <p:sldId id="301" r:id="rId6"/>
    <p:sldId id="335" r:id="rId7"/>
    <p:sldId id="348" r:id="rId8"/>
    <p:sldId id="265" r:id="rId9"/>
    <p:sldId id="506" r:id="rId10"/>
    <p:sldId id="269" r:id="rId11"/>
    <p:sldId id="289" r:id="rId12"/>
    <p:sldId id="312" r:id="rId13"/>
    <p:sldId id="511" r:id="rId14"/>
    <p:sldId id="512" r:id="rId15"/>
    <p:sldId id="507" r:id="rId16"/>
    <p:sldId id="323" r:id="rId17"/>
    <p:sldId id="509" r:id="rId18"/>
    <p:sldId id="483" r:id="rId19"/>
    <p:sldId id="318" r:id="rId20"/>
    <p:sldId id="508" r:id="rId21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4C720-9E93-4B49-9E3E-944670210F10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EF1F5-5D5E-420E-A016-A0786220B0C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2500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A0FAA2-D5A3-4834-AE8E-AE6E2BA14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ACF3429C-FBB8-4B01-801A-4FD18D40E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AFB6EE8-D6BC-45B9-A957-C99DB600E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2929-EDC6-4BFC-822D-E7BF38C67DBA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AAC68B7-6D00-4D4B-BD85-854811E3C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230FFD8-0687-4ED7-A0CD-4F543912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EA66-E9E1-4784-AAC8-0C71A7D093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70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EACFB69-6466-4875-AF5C-20B65453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3C263685-7258-441E-AE41-D1DDC0E39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F13C6A6-EBE8-4C32-B4DE-61D7ED4E3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2929-EDC6-4BFC-822D-E7BF38C67DBA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87A6046-BF3E-49FC-9479-336A0DE5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0462265-E5F0-4B8B-A09B-27A618E5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EA66-E9E1-4784-AAC8-0C71A7D093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0654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EBA230AF-B80D-4936-B341-5EC1BC5AD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E6C97B9A-CC74-4E1A-9329-7CF666665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3E234F0-800A-4200-9989-22F335CEE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2929-EDC6-4BFC-822D-E7BF38C67DBA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92091AE-0804-4D19-A7B7-03F21C8F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7B53743-CDFE-45B6-AAB0-53F4DCA2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EA66-E9E1-4784-AAC8-0C71A7D093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751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D0B85C06-A676-4577-938B-8CACC1278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pl-PL" smtClean="0"/>
              <a:pPr/>
              <a:t>21.04.2021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638C75D0-AFDF-4CBD-9F6D-B56ED126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6682699-B8D5-4E62-9AF1-9BFED975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xmlns="" id="{EBE92A5E-13D2-4C66-AFCD-DD0954C7C4D3}"/>
              </a:ext>
            </a:extLst>
          </p:cNvPr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xmlns="" id="{D1FCC7EC-B900-4EEB-B8B6-8E98A3319C79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xmlns="" id="{A5E8E81E-6540-4469-960D-C7BA463B0E8C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xmlns="" id="{26132FFA-215C-4987-9203-628AC8AFCC1D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xmlns="" id="{305376B9-258F-42EC-BBE1-3A4BC8AF7192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xmlns="" id="{B1975540-D541-4E2E-B015-95406EB05FDA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xmlns="" id="{E2D6C73A-212B-4773-BC61-CCC1082C1E7E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xmlns="" id="{382D320A-7C7C-4164-BAFB-8F683DF65360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xmlns="" id="{4318EA12-FD9A-4E27-91A9-2504CC4668B3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xmlns="" id="{0E3AA190-77BA-4B46-A022-E143C75B9762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xmlns="" id="{7D91FD4D-4547-4091-97FC-6A3388715A1B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>
              <a:extLst>
                <a:ext uri="{FF2B5EF4-FFF2-40B4-BE49-F238E27FC236}">
                  <a16:creationId xmlns:a16="http://schemas.microsoft.com/office/drawing/2014/main" xmlns="" id="{35A70F7C-DCD2-42B6-B33E-E89654E282E8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xmlns="" id="{D5BD7273-60B8-4C33-8FF4-8ACDB52C45BE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xmlns="" id="{2BAD6DC3-9CAF-4BF0-B2B3-BFD13014D8AA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xmlns="" id="{54ADB203-94AD-442F-8C59-4E7FC6FD91E2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xmlns="" id="{74A49A3D-C3CE-44A3-A9F0-35ABDD514D13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xmlns="" id="{69EBA5A9-5693-4111-B2EB-8A5F5F5A15CB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xmlns="" id="{01E9603F-DEF4-4B07-9745-8582E68AE31C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xmlns="" id="{3E3068FD-18A3-4F87-BEE7-5FE910121DDF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>
                <a:extLst>
                  <a:ext uri="{FF2B5EF4-FFF2-40B4-BE49-F238E27FC236}">
                    <a16:creationId xmlns:a16="http://schemas.microsoft.com/office/drawing/2014/main" xmlns="" id="{E4A992E1-D5A2-4E3E-94D3-C8725DB05132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xmlns="" id="{228D9A91-8953-420C-8F20-3ED551BFCBC6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>
                <a:extLst>
                  <a:ext uri="{FF2B5EF4-FFF2-40B4-BE49-F238E27FC236}">
                    <a16:creationId xmlns:a16="http://schemas.microsoft.com/office/drawing/2014/main" xmlns="" id="{7A581E21-5D99-4855-90F4-F0551B4F5418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xmlns="" id="{77BD5551-827B-4C9E-B81A-5DBAA65C7340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upa 44">
                <a:extLst>
                  <a:ext uri="{FF2B5EF4-FFF2-40B4-BE49-F238E27FC236}">
                    <a16:creationId xmlns:a16="http://schemas.microsoft.com/office/drawing/2014/main" xmlns="" id="{7AF265E2-6B67-4407-AF9A-3E8F661688A5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Łącznik prosty 50">
                  <a:extLst>
                    <a:ext uri="{FF2B5EF4-FFF2-40B4-BE49-F238E27FC236}">
                      <a16:creationId xmlns:a16="http://schemas.microsoft.com/office/drawing/2014/main" xmlns="" id="{B633F4A5-6C6E-4956-956A-30359B7A56FC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Łącznik prosty 51">
                  <a:extLst>
                    <a:ext uri="{FF2B5EF4-FFF2-40B4-BE49-F238E27FC236}">
                      <a16:creationId xmlns:a16="http://schemas.microsoft.com/office/drawing/2014/main" xmlns="" id="{1E55596E-E431-4451-A640-5B0E135FBFE1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Łącznik prosty 52">
                  <a:extLst>
                    <a:ext uri="{FF2B5EF4-FFF2-40B4-BE49-F238E27FC236}">
                      <a16:creationId xmlns:a16="http://schemas.microsoft.com/office/drawing/2014/main" xmlns="" id="{AA38D1FF-99F0-4ABD-B76F-E2F3317C4DAA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Łącznik prosty 53">
                  <a:extLst>
                    <a:ext uri="{FF2B5EF4-FFF2-40B4-BE49-F238E27FC236}">
                      <a16:creationId xmlns:a16="http://schemas.microsoft.com/office/drawing/2014/main" xmlns="" id="{DBC698A3-2BC6-41B0-A23A-C141866E6F1C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Łącznik prosty 54">
                  <a:extLst>
                    <a:ext uri="{FF2B5EF4-FFF2-40B4-BE49-F238E27FC236}">
                      <a16:creationId xmlns:a16="http://schemas.microsoft.com/office/drawing/2014/main" xmlns="" id="{FD9CF9C0-B2CE-435D-AFFA-AB2242F2B3F5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Łącznik prosty 45">
                <a:extLst>
                  <a:ext uri="{FF2B5EF4-FFF2-40B4-BE49-F238E27FC236}">
                    <a16:creationId xmlns:a16="http://schemas.microsoft.com/office/drawing/2014/main" xmlns="" id="{088254D0-EAC1-46CB-A0B0-6DB6D3A681F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>
                <a:extLst>
                  <a:ext uri="{FF2B5EF4-FFF2-40B4-BE49-F238E27FC236}">
                    <a16:creationId xmlns:a16="http://schemas.microsoft.com/office/drawing/2014/main" xmlns="" id="{0D470D11-431A-4CFF-81C2-C01BFD979E9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>
                <a:extLst>
                  <a:ext uri="{FF2B5EF4-FFF2-40B4-BE49-F238E27FC236}">
                    <a16:creationId xmlns:a16="http://schemas.microsoft.com/office/drawing/2014/main" xmlns="" id="{0D4F1531-EF2C-4B6A-AFB0-65CA6A37903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>
                <a:extLst>
                  <a:ext uri="{FF2B5EF4-FFF2-40B4-BE49-F238E27FC236}">
                    <a16:creationId xmlns:a16="http://schemas.microsoft.com/office/drawing/2014/main" xmlns="" id="{9F97D951-9E89-4EDE-B68C-7355F5A704F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>
                <a:extLst>
                  <a:ext uri="{FF2B5EF4-FFF2-40B4-BE49-F238E27FC236}">
                    <a16:creationId xmlns:a16="http://schemas.microsoft.com/office/drawing/2014/main" xmlns="" id="{5CC43461-4DC0-425C-9115-B00099CDEC0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xmlns="" id="{CD1F0E0E-7963-4A7E-B9BF-EB903D1CD4F1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Łącznik prosty 23">
                <a:extLst>
                  <a:ext uri="{FF2B5EF4-FFF2-40B4-BE49-F238E27FC236}">
                    <a16:creationId xmlns:a16="http://schemas.microsoft.com/office/drawing/2014/main" xmlns="" id="{3B183098-1DDD-4D60-AC8F-C3AF47D05BEF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24">
                <a:extLst>
                  <a:ext uri="{FF2B5EF4-FFF2-40B4-BE49-F238E27FC236}">
                    <a16:creationId xmlns:a16="http://schemas.microsoft.com/office/drawing/2014/main" xmlns="" id="{1F4E85BF-DF64-49F0-A6AD-4A1C2E0600B6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xmlns="" id="{032EB5C4-CCFB-46D3-8772-E9423871BAE5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y 26">
                <a:extLst>
                  <a:ext uri="{FF2B5EF4-FFF2-40B4-BE49-F238E27FC236}">
                    <a16:creationId xmlns:a16="http://schemas.microsoft.com/office/drawing/2014/main" xmlns="" id="{263FCD31-3C75-464A-86BD-7FED3A5B64A2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>
                <a:extLst>
                  <a:ext uri="{FF2B5EF4-FFF2-40B4-BE49-F238E27FC236}">
                    <a16:creationId xmlns:a16="http://schemas.microsoft.com/office/drawing/2014/main" xmlns="" id="{F137CA7B-936A-463B-A4C0-B5BCA98906A2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upa 28">
                <a:extLst>
                  <a:ext uri="{FF2B5EF4-FFF2-40B4-BE49-F238E27FC236}">
                    <a16:creationId xmlns:a16="http://schemas.microsoft.com/office/drawing/2014/main" xmlns="" id="{7D3C2556-88AC-4AEC-AA68-7C6AD17A2942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Łącznik prosty 34">
                  <a:extLst>
                    <a:ext uri="{FF2B5EF4-FFF2-40B4-BE49-F238E27FC236}">
                      <a16:creationId xmlns:a16="http://schemas.microsoft.com/office/drawing/2014/main" xmlns="" id="{C4268F4D-7668-4130-8B3A-0925B888D664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Łącznik prosty 35">
                  <a:extLst>
                    <a:ext uri="{FF2B5EF4-FFF2-40B4-BE49-F238E27FC236}">
                      <a16:creationId xmlns:a16="http://schemas.microsoft.com/office/drawing/2014/main" xmlns="" id="{117000F1-EF96-40B2-B041-4A3B56D07223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Łącznik prosty 36">
                  <a:extLst>
                    <a:ext uri="{FF2B5EF4-FFF2-40B4-BE49-F238E27FC236}">
                      <a16:creationId xmlns:a16="http://schemas.microsoft.com/office/drawing/2014/main" xmlns="" id="{ABBFB7AC-F9E9-466B-8CD3-70D6BA787B9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Łącznik prosty 37">
                  <a:extLst>
                    <a:ext uri="{FF2B5EF4-FFF2-40B4-BE49-F238E27FC236}">
                      <a16:creationId xmlns:a16="http://schemas.microsoft.com/office/drawing/2014/main" xmlns="" id="{A480D738-74D5-49E9-A072-6604A12E3729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Łącznik prosty 38">
                  <a:extLst>
                    <a:ext uri="{FF2B5EF4-FFF2-40B4-BE49-F238E27FC236}">
                      <a16:creationId xmlns:a16="http://schemas.microsoft.com/office/drawing/2014/main" xmlns="" id="{5748136B-ABD2-456D-9F4F-87FD0E12CAEB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Łącznik prosty 29">
                <a:extLst>
                  <a:ext uri="{FF2B5EF4-FFF2-40B4-BE49-F238E27FC236}">
                    <a16:creationId xmlns:a16="http://schemas.microsoft.com/office/drawing/2014/main" xmlns="" id="{0519F78A-EC3C-4B9F-9B7C-BA37A30A3CFA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>
                <a:extLst>
                  <a:ext uri="{FF2B5EF4-FFF2-40B4-BE49-F238E27FC236}">
                    <a16:creationId xmlns:a16="http://schemas.microsoft.com/office/drawing/2014/main" xmlns="" id="{B7BC5277-E585-4297-A528-F5FD5083C48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>
                <a:extLst>
                  <a:ext uri="{FF2B5EF4-FFF2-40B4-BE49-F238E27FC236}">
                    <a16:creationId xmlns:a16="http://schemas.microsoft.com/office/drawing/2014/main" xmlns="" id="{613623C9-3563-4A7B-BD06-98BEEE687B7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>
                <a:extLst>
                  <a:ext uri="{FF2B5EF4-FFF2-40B4-BE49-F238E27FC236}">
                    <a16:creationId xmlns:a16="http://schemas.microsoft.com/office/drawing/2014/main" xmlns="" id="{4D7327F9-45C6-4C12-B7EC-61DB39B6CB9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>
                <a:extLst>
                  <a:ext uri="{FF2B5EF4-FFF2-40B4-BE49-F238E27FC236}">
                    <a16:creationId xmlns:a16="http://schemas.microsoft.com/office/drawing/2014/main" xmlns="" id="{7D890AE9-4DC5-4EE3-A4E4-4391312DB02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3634648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3AFFB-86D1-43A8-BC9C-3771D10AF3D4}" type="datetimeFigureOut">
              <a:rPr lang="pl-PL"/>
              <a:pPr>
                <a:defRPr/>
              </a:pPr>
              <a:t>21.04.2021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9571F-F0CF-4861-A4E8-D4A71D43795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17701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CEC-C9A3-420E-8EE8-402726720BD8}" type="datetimeFigureOut">
              <a:rPr lang="pl-PL"/>
              <a:pPr>
                <a:defRPr/>
              </a:pPr>
              <a:t>21.04.2021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BCB4-5621-4A14-8ED7-761CC79F8B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5318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DBA9-E3CD-4E76-90F4-A78331367C75}" type="datetimeFigureOut">
              <a:rPr lang="pl-PL"/>
              <a:pPr>
                <a:defRPr/>
              </a:pPr>
              <a:t>21.04.2021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4A2A9-07D8-4340-8AFD-444048896C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04450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73B77-CAB3-4568-88EB-3D93A4C5BCE7}" type="datetimeFigureOut">
              <a:rPr lang="pl-PL"/>
              <a:pPr>
                <a:defRPr/>
              </a:pPr>
              <a:t>21.04.2021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FA46-05ED-4F0E-A5B2-ADBE736213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374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CDF7B-0D66-4C4B-BA3C-FF18E1BE996A}" type="datetimeFigureOut">
              <a:rPr lang="pl-PL"/>
              <a:pPr>
                <a:defRPr/>
              </a:pPr>
              <a:t>21.04.2021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9BD15-FC47-43F1-9024-6699E3F2BA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78614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1AEC2-414C-4197-AD54-B6177FBBB75E}" type="datetimeFigureOut">
              <a:rPr lang="pl-PL"/>
              <a:pPr>
                <a:defRPr/>
              </a:pPr>
              <a:t>21.04.2021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7360C-7A7F-4F67-B741-C8E8DDE9B7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97792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D2BE6-02A8-42B3-8618-7078699E4FD4}" type="datetimeFigureOut">
              <a:rPr lang="pl-PL"/>
              <a:pPr>
                <a:defRPr/>
              </a:pPr>
              <a:t>21.04.2021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A32A9-73ED-4033-90AB-7545E7BD9F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977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668064-C2E5-42BF-8A02-44BD2E6A5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2378692-B08E-4B00-92C5-7E4809AA0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DDEE484-1BC7-4D00-9D51-7599FD826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2929-EDC6-4BFC-822D-E7BF38C67DBA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90D4754-9318-4E05-8FF8-64A31FBB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FCBF355-812E-4217-8E7E-65602414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EA66-E9E1-4784-AAC8-0C71A7D093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64202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54C6-0EE2-478F-8A62-7FC0D8D011E6}" type="datetimeFigureOut">
              <a:rPr lang="pl-PL"/>
              <a:pPr>
                <a:defRPr/>
              </a:pPr>
              <a:t>21.04.2021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DB366-3A47-42B8-A584-E35F21D8878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50832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B30AF-D8DC-467E-8DC8-88387854EA00}" type="datetimeFigureOut">
              <a:rPr lang="pl-PL"/>
              <a:pPr>
                <a:defRPr/>
              </a:pPr>
              <a:t>21.04.2021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6BA9F-01DE-4E24-9717-68F9336A00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91406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89DA-11EF-437A-8005-95AC46E7B854}" type="datetimeFigureOut">
              <a:rPr lang="pl-PL"/>
              <a:pPr>
                <a:defRPr/>
              </a:pPr>
              <a:t>21.04.2021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F95CD-32C3-41C9-A351-CE4490474B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78741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3B0C-46FF-4C0E-BABD-CC4449C30EEE}" type="datetimeFigureOut">
              <a:rPr lang="pl-PL"/>
              <a:pPr>
                <a:defRPr/>
              </a:pPr>
              <a:t>21.04.2021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9DC7A-B712-4BD6-9A87-A44DCC2F62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48672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D0B85C06-A676-4577-938B-8CACC1278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pl-PL" smtClean="0"/>
              <a:pPr/>
              <a:t>21.04.2021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638C75D0-AFDF-4CBD-9F6D-B56ED126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6682699-B8D5-4E62-9AF1-9BFED975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xmlns="" id="{EBE92A5E-13D2-4C66-AFCD-DD0954C7C4D3}"/>
              </a:ext>
            </a:extLst>
          </p:cNvPr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xmlns="" id="{D1FCC7EC-B900-4EEB-B8B6-8E98A3319C79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xmlns="" id="{A5E8E81E-6540-4469-960D-C7BA463B0E8C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xmlns="" id="{26132FFA-215C-4987-9203-628AC8AFCC1D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xmlns="" id="{305376B9-258F-42EC-BBE1-3A4BC8AF7192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xmlns="" id="{B1975540-D541-4E2E-B015-95406EB05FDA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xmlns="" id="{E2D6C73A-212B-4773-BC61-CCC1082C1E7E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xmlns="" id="{382D320A-7C7C-4164-BAFB-8F683DF65360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xmlns="" id="{4318EA12-FD9A-4E27-91A9-2504CC4668B3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xmlns="" id="{0E3AA190-77BA-4B46-A022-E143C75B9762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xmlns="" id="{7D91FD4D-4547-4091-97FC-6A3388715A1B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>
              <a:extLst>
                <a:ext uri="{FF2B5EF4-FFF2-40B4-BE49-F238E27FC236}">
                  <a16:creationId xmlns:a16="http://schemas.microsoft.com/office/drawing/2014/main" xmlns="" id="{35A70F7C-DCD2-42B6-B33E-E89654E282E8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xmlns="" id="{D5BD7273-60B8-4C33-8FF4-8ACDB52C45BE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xmlns="" id="{2BAD6DC3-9CAF-4BF0-B2B3-BFD13014D8AA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xmlns="" id="{54ADB203-94AD-442F-8C59-4E7FC6FD91E2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xmlns="" id="{74A49A3D-C3CE-44A3-A9F0-35ABDD514D13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xmlns="" id="{69EBA5A9-5693-4111-B2EB-8A5F5F5A15CB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xmlns="" id="{01E9603F-DEF4-4B07-9745-8582E68AE31C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xmlns="" id="{3E3068FD-18A3-4F87-BEE7-5FE910121DDF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>
                <a:extLst>
                  <a:ext uri="{FF2B5EF4-FFF2-40B4-BE49-F238E27FC236}">
                    <a16:creationId xmlns:a16="http://schemas.microsoft.com/office/drawing/2014/main" xmlns="" id="{E4A992E1-D5A2-4E3E-94D3-C8725DB05132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xmlns="" id="{228D9A91-8953-420C-8F20-3ED551BFCBC6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>
                <a:extLst>
                  <a:ext uri="{FF2B5EF4-FFF2-40B4-BE49-F238E27FC236}">
                    <a16:creationId xmlns:a16="http://schemas.microsoft.com/office/drawing/2014/main" xmlns="" id="{7A581E21-5D99-4855-90F4-F0551B4F5418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xmlns="" id="{77BD5551-827B-4C9E-B81A-5DBAA65C7340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upa 44">
                <a:extLst>
                  <a:ext uri="{FF2B5EF4-FFF2-40B4-BE49-F238E27FC236}">
                    <a16:creationId xmlns:a16="http://schemas.microsoft.com/office/drawing/2014/main" xmlns="" id="{7AF265E2-6B67-4407-AF9A-3E8F661688A5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Łącznik prosty 50">
                  <a:extLst>
                    <a:ext uri="{FF2B5EF4-FFF2-40B4-BE49-F238E27FC236}">
                      <a16:creationId xmlns:a16="http://schemas.microsoft.com/office/drawing/2014/main" xmlns="" id="{B633F4A5-6C6E-4956-956A-30359B7A56FC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Łącznik prosty 51">
                  <a:extLst>
                    <a:ext uri="{FF2B5EF4-FFF2-40B4-BE49-F238E27FC236}">
                      <a16:creationId xmlns:a16="http://schemas.microsoft.com/office/drawing/2014/main" xmlns="" id="{1E55596E-E431-4451-A640-5B0E135FBFE1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Łącznik prosty 52">
                  <a:extLst>
                    <a:ext uri="{FF2B5EF4-FFF2-40B4-BE49-F238E27FC236}">
                      <a16:creationId xmlns:a16="http://schemas.microsoft.com/office/drawing/2014/main" xmlns="" id="{AA38D1FF-99F0-4ABD-B76F-E2F3317C4DAA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Łącznik prosty 53">
                  <a:extLst>
                    <a:ext uri="{FF2B5EF4-FFF2-40B4-BE49-F238E27FC236}">
                      <a16:creationId xmlns:a16="http://schemas.microsoft.com/office/drawing/2014/main" xmlns="" id="{DBC698A3-2BC6-41B0-A23A-C141866E6F1C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Łącznik prosty 54">
                  <a:extLst>
                    <a:ext uri="{FF2B5EF4-FFF2-40B4-BE49-F238E27FC236}">
                      <a16:creationId xmlns:a16="http://schemas.microsoft.com/office/drawing/2014/main" xmlns="" id="{FD9CF9C0-B2CE-435D-AFFA-AB2242F2B3F5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Łącznik prosty 45">
                <a:extLst>
                  <a:ext uri="{FF2B5EF4-FFF2-40B4-BE49-F238E27FC236}">
                    <a16:creationId xmlns:a16="http://schemas.microsoft.com/office/drawing/2014/main" xmlns="" id="{088254D0-EAC1-46CB-A0B0-6DB6D3A681F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>
                <a:extLst>
                  <a:ext uri="{FF2B5EF4-FFF2-40B4-BE49-F238E27FC236}">
                    <a16:creationId xmlns:a16="http://schemas.microsoft.com/office/drawing/2014/main" xmlns="" id="{0D470D11-431A-4CFF-81C2-C01BFD979E9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>
                <a:extLst>
                  <a:ext uri="{FF2B5EF4-FFF2-40B4-BE49-F238E27FC236}">
                    <a16:creationId xmlns:a16="http://schemas.microsoft.com/office/drawing/2014/main" xmlns="" id="{0D4F1531-EF2C-4B6A-AFB0-65CA6A37903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>
                <a:extLst>
                  <a:ext uri="{FF2B5EF4-FFF2-40B4-BE49-F238E27FC236}">
                    <a16:creationId xmlns:a16="http://schemas.microsoft.com/office/drawing/2014/main" xmlns="" id="{9F97D951-9E89-4EDE-B68C-7355F5A704F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>
                <a:extLst>
                  <a:ext uri="{FF2B5EF4-FFF2-40B4-BE49-F238E27FC236}">
                    <a16:creationId xmlns:a16="http://schemas.microsoft.com/office/drawing/2014/main" xmlns="" id="{5CC43461-4DC0-425C-9115-B00099CDEC0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xmlns="" id="{CD1F0E0E-7963-4A7E-B9BF-EB903D1CD4F1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Łącznik prosty 23">
                <a:extLst>
                  <a:ext uri="{FF2B5EF4-FFF2-40B4-BE49-F238E27FC236}">
                    <a16:creationId xmlns:a16="http://schemas.microsoft.com/office/drawing/2014/main" xmlns="" id="{3B183098-1DDD-4D60-AC8F-C3AF47D05BEF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24">
                <a:extLst>
                  <a:ext uri="{FF2B5EF4-FFF2-40B4-BE49-F238E27FC236}">
                    <a16:creationId xmlns:a16="http://schemas.microsoft.com/office/drawing/2014/main" xmlns="" id="{1F4E85BF-DF64-49F0-A6AD-4A1C2E0600B6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xmlns="" id="{032EB5C4-CCFB-46D3-8772-E9423871BAE5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y 26">
                <a:extLst>
                  <a:ext uri="{FF2B5EF4-FFF2-40B4-BE49-F238E27FC236}">
                    <a16:creationId xmlns:a16="http://schemas.microsoft.com/office/drawing/2014/main" xmlns="" id="{263FCD31-3C75-464A-86BD-7FED3A5B64A2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>
                <a:extLst>
                  <a:ext uri="{FF2B5EF4-FFF2-40B4-BE49-F238E27FC236}">
                    <a16:creationId xmlns:a16="http://schemas.microsoft.com/office/drawing/2014/main" xmlns="" id="{F137CA7B-936A-463B-A4C0-B5BCA98906A2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upa 28">
                <a:extLst>
                  <a:ext uri="{FF2B5EF4-FFF2-40B4-BE49-F238E27FC236}">
                    <a16:creationId xmlns:a16="http://schemas.microsoft.com/office/drawing/2014/main" xmlns="" id="{7D3C2556-88AC-4AEC-AA68-7C6AD17A2942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Łącznik prosty 34">
                  <a:extLst>
                    <a:ext uri="{FF2B5EF4-FFF2-40B4-BE49-F238E27FC236}">
                      <a16:creationId xmlns:a16="http://schemas.microsoft.com/office/drawing/2014/main" xmlns="" id="{C4268F4D-7668-4130-8B3A-0925B888D664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Łącznik prosty 35">
                  <a:extLst>
                    <a:ext uri="{FF2B5EF4-FFF2-40B4-BE49-F238E27FC236}">
                      <a16:creationId xmlns:a16="http://schemas.microsoft.com/office/drawing/2014/main" xmlns="" id="{117000F1-EF96-40B2-B041-4A3B56D07223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Łącznik prosty 36">
                  <a:extLst>
                    <a:ext uri="{FF2B5EF4-FFF2-40B4-BE49-F238E27FC236}">
                      <a16:creationId xmlns:a16="http://schemas.microsoft.com/office/drawing/2014/main" xmlns="" id="{ABBFB7AC-F9E9-466B-8CD3-70D6BA787B9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Łącznik prosty 37">
                  <a:extLst>
                    <a:ext uri="{FF2B5EF4-FFF2-40B4-BE49-F238E27FC236}">
                      <a16:creationId xmlns:a16="http://schemas.microsoft.com/office/drawing/2014/main" xmlns="" id="{A480D738-74D5-49E9-A072-6604A12E3729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Łącznik prosty 38">
                  <a:extLst>
                    <a:ext uri="{FF2B5EF4-FFF2-40B4-BE49-F238E27FC236}">
                      <a16:creationId xmlns:a16="http://schemas.microsoft.com/office/drawing/2014/main" xmlns="" id="{5748136B-ABD2-456D-9F4F-87FD0E12CAEB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Łącznik prosty 29">
                <a:extLst>
                  <a:ext uri="{FF2B5EF4-FFF2-40B4-BE49-F238E27FC236}">
                    <a16:creationId xmlns:a16="http://schemas.microsoft.com/office/drawing/2014/main" xmlns="" id="{0519F78A-EC3C-4B9F-9B7C-BA37A30A3CFA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>
                <a:extLst>
                  <a:ext uri="{FF2B5EF4-FFF2-40B4-BE49-F238E27FC236}">
                    <a16:creationId xmlns:a16="http://schemas.microsoft.com/office/drawing/2014/main" xmlns="" id="{B7BC5277-E585-4297-A528-F5FD5083C48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>
                <a:extLst>
                  <a:ext uri="{FF2B5EF4-FFF2-40B4-BE49-F238E27FC236}">
                    <a16:creationId xmlns:a16="http://schemas.microsoft.com/office/drawing/2014/main" xmlns="" id="{613623C9-3563-4A7B-BD06-98BEEE687B7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>
                <a:extLst>
                  <a:ext uri="{FF2B5EF4-FFF2-40B4-BE49-F238E27FC236}">
                    <a16:creationId xmlns:a16="http://schemas.microsoft.com/office/drawing/2014/main" xmlns="" id="{4D7327F9-45C6-4C12-B7EC-61DB39B6CB9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>
                <a:extLst>
                  <a:ext uri="{FF2B5EF4-FFF2-40B4-BE49-F238E27FC236}">
                    <a16:creationId xmlns:a16="http://schemas.microsoft.com/office/drawing/2014/main" xmlns="" id="{7D890AE9-4DC5-4EE3-A4E4-4391312DB02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505161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D0B85C06-A676-4577-938B-8CACC1278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pl-PL" smtClean="0"/>
              <a:pPr/>
              <a:t>21.04.2021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638C75D0-AFDF-4CBD-9F6D-B56ED126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6682699-B8D5-4E62-9AF1-9BFED975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xmlns="" id="{EBE92A5E-13D2-4C66-AFCD-DD0954C7C4D3}"/>
              </a:ext>
            </a:extLst>
          </p:cNvPr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xmlns="" id="{D1FCC7EC-B900-4EEB-B8B6-8E98A3319C79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xmlns="" id="{A5E8E81E-6540-4469-960D-C7BA463B0E8C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xmlns="" id="{26132FFA-215C-4987-9203-628AC8AFCC1D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xmlns="" id="{305376B9-258F-42EC-BBE1-3A4BC8AF7192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xmlns="" id="{B1975540-D541-4E2E-B015-95406EB05FDA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xmlns="" id="{E2D6C73A-212B-4773-BC61-CCC1082C1E7E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xmlns="" id="{382D320A-7C7C-4164-BAFB-8F683DF65360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xmlns="" id="{4318EA12-FD9A-4E27-91A9-2504CC4668B3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xmlns="" id="{0E3AA190-77BA-4B46-A022-E143C75B9762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xmlns="" id="{7D91FD4D-4547-4091-97FC-6A3388715A1B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>
              <a:extLst>
                <a:ext uri="{FF2B5EF4-FFF2-40B4-BE49-F238E27FC236}">
                  <a16:creationId xmlns:a16="http://schemas.microsoft.com/office/drawing/2014/main" xmlns="" id="{35A70F7C-DCD2-42B6-B33E-E89654E282E8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xmlns="" id="{D5BD7273-60B8-4C33-8FF4-8ACDB52C45BE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xmlns="" id="{2BAD6DC3-9CAF-4BF0-B2B3-BFD13014D8AA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xmlns="" id="{54ADB203-94AD-442F-8C59-4E7FC6FD91E2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xmlns="" id="{74A49A3D-C3CE-44A3-A9F0-35ABDD514D13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xmlns="" id="{69EBA5A9-5693-4111-B2EB-8A5F5F5A15CB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xmlns="" id="{01E9603F-DEF4-4B07-9745-8582E68AE31C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xmlns="" id="{3E3068FD-18A3-4F87-BEE7-5FE910121DDF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>
                <a:extLst>
                  <a:ext uri="{FF2B5EF4-FFF2-40B4-BE49-F238E27FC236}">
                    <a16:creationId xmlns:a16="http://schemas.microsoft.com/office/drawing/2014/main" xmlns="" id="{E4A992E1-D5A2-4E3E-94D3-C8725DB05132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xmlns="" id="{228D9A91-8953-420C-8F20-3ED551BFCBC6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>
                <a:extLst>
                  <a:ext uri="{FF2B5EF4-FFF2-40B4-BE49-F238E27FC236}">
                    <a16:creationId xmlns:a16="http://schemas.microsoft.com/office/drawing/2014/main" xmlns="" id="{7A581E21-5D99-4855-90F4-F0551B4F5418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xmlns="" id="{77BD5551-827B-4C9E-B81A-5DBAA65C7340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upa 44">
                <a:extLst>
                  <a:ext uri="{FF2B5EF4-FFF2-40B4-BE49-F238E27FC236}">
                    <a16:creationId xmlns:a16="http://schemas.microsoft.com/office/drawing/2014/main" xmlns="" id="{7AF265E2-6B67-4407-AF9A-3E8F661688A5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Łącznik prosty 50">
                  <a:extLst>
                    <a:ext uri="{FF2B5EF4-FFF2-40B4-BE49-F238E27FC236}">
                      <a16:creationId xmlns:a16="http://schemas.microsoft.com/office/drawing/2014/main" xmlns="" id="{B633F4A5-6C6E-4956-956A-30359B7A56FC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Łącznik prosty 51">
                  <a:extLst>
                    <a:ext uri="{FF2B5EF4-FFF2-40B4-BE49-F238E27FC236}">
                      <a16:creationId xmlns:a16="http://schemas.microsoft.com/office/drawing/2014/main" xmlns="" id="{1E55596E-E431-4451-A640-5B0E135FBFE1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Łącznik prosty 52">
                  <a:extLst>
                    <a:ext uri="{FF2B5EF4-FFF2-40B4-BE49-F238E27FC236}">
                      <a16:creationId xmlns:a16="http://schemas.microsoft.com/office/drawing/2014/main" xmlns="" id="{AA38D1FF-99F0-4ABD-B76F-E2F3317C4DAA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Łącznik prosty 53">
                  <a:extLst>
                    <a:ext uri="{FF2B5EF4-FFF2-40B4-BE49-F238E27FC236}">
                      <a16:creationId xmlns:a16="http://schemas.microsoft.com/office/drawing/2014/main" xmlns="" id="{DBC698A3-2BC6-41B0-A23A-C141866E6F1C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Łącznik prosty 54">
                  <a:extLst>
                    <a:ext uri="{FF2B5EF4-FFF2-40B4-BE49-F238E27FC236}">
                      <a16:creationId xmlns:a16="http://schemas.microsoft.com/office/drawing/2014/main" xmlns="" id="{FD9CF9C0-B2CE-435D-AFFA-AB2242F2B3F5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Łącznik prosty 45">
                <a:extLst>
                  <a:ext uri="{FF2B5EF4-FFF2-40B4-BE49-F238E27FC236}">
                    <a16:creationId xmlns:a16="http://schemas.microsoft.com/office/drawing/2014/main" xmlns="" id="{088254D0-EAC1-46CB-A0B0-6DB6D3A681F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>
                <a:extLst>
                  <a:ext uri="{FF2B5EF4-FFF2-40B4-BE49-F238E27FC236}">
                    <a16:creationId xmlns:a16="http://schemas.microsoft.com/office/drawing/2014/main" xmlns="" id="{0D470D11-431A-4CFF-81C2-C01BFD979E9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>
                <a:extLst>
                  <a:ext uri="{FF2B5EF4-FFF2-40B4-BE49-F238E27FC236}">
                    <a16:creationId xmlns:a16="http://schemas.microsoft.com/office/drawing/2014/main" xmlns="" id="{0D4F1531-EF2C-4B6A-AFB0-65CA6A37903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>
                <a:extLst>
                  <a:ext uri="{FF2B5EF4-FFF2-40B4-BE49-F238E27FC236}">
                    <a16:creationId xmlns:a16="http://schemas.microsoft.com/office/drawing/2014/main" xmlns="" id="{9F97D951-9E89-4EDE-B68C-7355F5A704F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>
                <a:extLst>
                  <a:ext uri="{FF2B5EF4-FFF2-40B4-BE49-F238E27FC236}">
                    <a16:creationId xmlns:a16="http://schemas.microsoft.com/office/drawing/2014/main" xmlns="" id="{5CC43461-4DC0-425C-9115-B00099CDEC0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xmlns="" id="{CD1F0E0E-7963-4A7E-B9BF-EB903D1CD4F1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Łącznik prosty 23">
                <a:extLst>
                  <a:ext uri="{FF2B5EF4-FFF2-40B4-BE49-F238E27FC236}">
                    <a16:creationId xmlns:a16="http://schemas.microsoft.com/office/drawing/2014/main" xmlns="" id="{3B183098-1DDD-4D60-AC8F-C3AF47D05BEF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24">
                <a:extLst>
                  <a:ext uri="{FF2B5EF4-FFF2-40B4-BE49-F238E27FC236}">
                    <a16:creationId xmlns:a16="http://schemas.microsoft.com/office/drawing/2014/main" xmlns="" id="{1F4E85BF-DF64-49F0-A6AD-4A1C2E0600B6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xmlns="" id="{032EB5C4-CCFB-46D3-8772-E9423871BAE5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y 26">
                <a:extLst>
                  <a:ext uri="{FF2B5EF4-FFF2-40B4-BE49-F238E27FC236}">
                    <a16:creationId xmlns:a16="http://schemas.microsoft.com/office/drawing/2014/main" xmlns="" id="{263FCD31-3C75-464A-86BD-7FED3A5B64A2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>
                <a:extLst>
                  <a:ext uri="{FF2B5EF4-FFF2-40B4-BE49-F238E27FC236}">
                    <a16:creationId xmlns:a16="http://schemas.microsoft.com/office/drawing/2014/main" xmlns="" id="{F137CA7B-936A-463B-A4C0-B5BCA98906A2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upa 28">
                <a:extLst>
                  <a:ext uri="{FF2B5EF4-FFF2-40B4-BE49-F238E27FC236}">
                    <a16:creationId xmlns:a16="http://schemas.microsoft.com/office/drawing/2014/main" xmlns="" id="{7D3C2556-88AC-4AEC-AA68-7C6AD17A2942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Łącznik prosty 34">
                  <a:extLst>
                    <a:ext uri="{FF2B5EF4-FFF2-40B4-BE49-F238E27FC236}">
                      <a16:creationId xmlns:a16="http://schemas.microsoft.com/office/drawing/2014/main" xmlns="" id="{C4268F4D-7668-4130-8B3A-0925B888D664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Łącznik prosty 35">
                  <a:extLst>
                    <a:ext uri="{FF2B5EF4-FFF2-40B4-BE49-F238E27FC236}">
                      <a16:creationId xmlns:a16="http://schemas.microsoft.com/office/drawing/2014/main" xmlns="" id="{117000F1-EF96-40B2-B041-4A3B56D07223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Łącznik prosty 36">
                  <a:extLst>
                    <a:ext uri="{FF2B5EF4-FFF2-40B4-BE49-F238E27FC236}">
                      <a16:creationId xmlns:a16="http://schemas.microsoft.com/office/drawing/2014/main" xmlns="" id="{ABBFB7AC-F9E9-466B-8CD3-70D6BA787B9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Łącznik prosty 37">
                  <a:extLst>
                    <a:ext uri="{FF2B5EF4-FFF2-40B4-BE49-F238E27FC236}">
                      <a16:creationId xmlns:a16="http://schemas.microsoft.com/office/drawing/2014/main" xmlns="" id="{A480D738-74D5-49E9-A072-6604A12E3729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Łącznik prosty 38">
                  <a:extLst>
                    <a:ext uri="{FF2B5EF4-FFF2-40B4-BE49-F238E27FC236}">
                      <a16:creationId xmlns:a16="http://schemas.microsoft.com/office/drawing/2014/main" xmlns="" id="{5748136B-ABD2-456D-9F4F-87FD0E12CAEB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Łącznik prosty 29">
                <a:extLst>
                  <a:ext uri="{FF2B5EF4-FFF2-40B4-BE49-F238E27FC236}">
                    <a16:creationId xmlns:a16="http://schemas.microsoft.com/office/drawing/2014/main" xmlns="" id="{0519F78A-EC3C-4B9F-9B7C-BA37A30A3CFA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>
                <a:extLst>
                  <a:ext uri="{FF2B5EF4-FFF2-40B4-BE49-F238E27FC236}">
                    <a16:creationId xmlns:a16="http://schemas.microsoft.com/office/drawing/2014/main" xmlns="" id="{B7BC5277-E585-4297-A528-F5FD5083C48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>
                <a:extLst>
                  <a:ext uri="{FF2B5EF4-FFF2-40B4-BE49-F238E27FC236}">
                    <a16:creationId xmlns:a16="http://schemas.microsoft.com/office/drawing/2014/main" xmlns="" id="{613623C9-3563-4A7B-BD06-98BEEE687B7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>
                <a:extLst>
                  <a:ext uri="{FF2B5EF4-FFF2-40B4-BE49-F238E27FC236}">
                    <a16:creationId xmlns:a16="http://schemas.microsoft.com/office/drawing/2014/main" xmlns="" id="{4D7327F9-45C6-4C12-B7EC-61DB39B6CB9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>
                <a:extLst>
                  <a:ext uri="{FF2B5EF4-FFF2-40B4-BE49-F238E27FC236}">
                    <a16:creationId xmlns:a16="http://schemas.microsoft.com/office/drawing/2014/main" xmlns="" id="{7D890AE9-4DC5-4EE3-A4E4-4391312DB02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5489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D0B85C06-A676-4577-938B-8CACC1278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pl-PL" smtClean="0"/>
              <a:pPr/>
              <a:t>21.04.2021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638C75D0-AFDF-4CBD-9F6D-B56ED126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6682699-B8D5-4E62-9AF1-9BFED975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xmlns="" id="{EBE92A5E-13D2-4C66-AFCD-DD0954C7C4D3}"/>
              </a:ext>
            </a:extLst>
          </p:cNvPr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xmlns="" id="{D1FCC7EC-B900-4EEB-B8B6-8E98A3319C79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xmlns="" id="{A5E8E81E-6540-4469-960D-C7BA463B0E8C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xmlns="" id="{26132FFA-215C-4987-9203-628AC8AFCC1D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xmlns="" id="{305376B9-258F-42EC-BBE1-3A4BC8AF7192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xmlns="" id="{B1975540-D541-4E2E-B015-95406EB05FDA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xmlns="" id="{E2D6C73A-212B-4773-BC61-CCC1082C1E7E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xmlns="" id="{382D320A-7C7C-4164-BAFB-8F683DF65360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xmlns="" id="{4318EA12-FD9A-4E27-91A9-2504CC4668B3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xmlns="" id="{0E3AA190-77BA-4B46-A022-E143C75B9762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xmlns="" id="{7D91FD4D-4547-4091-97FC-6A3388715A1B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>
              <a:extLst>
                <a:ext uri="{FF2B5EF4-FFF2-40B4-BE49-F238E27FC236}">
                  <a16:creationId xmlns:a16="http://schemas.microsoft.com/office/drawing/2014/main" xmlns="" id="{35A70F7C-DCD2-42B6-B33E-E89654E282E8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xmlns="" id="{D5BD7273-60B8-4C33-8FF4-8ACDB52C45BE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xmlns="" id="{2BAD6DC3-9CAF-4BF0-B2B3-BFD13014D8AA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xmlns="" id="{54ADB203-94AD-442F-8C59-4E7FC6FD91E2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xmlns="" id="{74A49A3D-C3CE-44A3-A9F0-35ABDD514D13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xmlns="" id="{69EBA5A9-5693-4111-B2EB-8A5F5F5A15CB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xmlns="" id="{01E9603F-DEF4-4B07-9745-8582E68AE31C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xmlns="" id="{3E3068FD-18A3-4F87-BEE7-5FE910121DDF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>
                <a:extLst>
                  <a:ext uri="{FF2B5EF4-FFF2-40B4-BE49-F238E27FC236}">
                    <a16:creationId xmlns:a16="http://schemas.microsoft.com/office/drawing/2014/main" xmlns="" id="{E4A992E1-D5A2-4E3E-94D3-C8725DB05132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xmlns="" id="{228D9A91-8953-420C-8F20-3ED551BFCBC6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>
                <a:extLst>
                  <a:ext uri="{FF2B5EF4-FFF2-40B4-BE49-F238E27FC236}">
                    <a16:creationId xmlns:a16="http://schemas.microsoft.com/office/drawing/2014/main" xmlns="" id="{7A581E21-5D99-4855-90F4-F0551B4F5418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xmlns="" id="{77BD5551-827B-4C9E-B81A-5DBAA65C7340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upa 44">
                <a:extLst>
                  <a:ext uri="{FF2B5EF4-FFF2-40B4-BE49-F238E27FC236}">
                    <a16:creationId xmlns:a16="http://schemas.microsoft.com/office/drawing/2014/main" xmlns="" id="{7AF265E2-6B67-4407-AF9A-3E8F661688A5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Łącznik prosty 50">
                  <a:extLst>
                    <a:ext uri="{FF2B5EF4-FFF2-40B4-BE49-F238E27FC236}">
                      <a16:creationId xmlns:a16="http://schemas.microsoft.com/office/drawing/2014/main" xmlns="" id="{B633F4A5-6C6E-4956-956A-30359B7A56FC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Łącznik prosty 51">
                  <a:extLst>
                    <a:ext uri="{FF2B5EF4-FFF2-40B4-BE49-F238E27FC236}">
                      <a16:creationId xmlns:a16="http://schemas.microsoft.com/office/drawing/2014/main" xmlns="" id="{1E55596E-E431-4451-A640-5B0E135FBFE1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Łącznik prosty 52">
                  <a:extLst>
                    <a:ext uri="{FF2B5EF4-FFF2-40B4-BE49-F238E27FC236}">
                      <a16:creationId xmlns:a16="http://schemas.microsoft.com/office/drawing/2014/main" xmlns="" id="{AA38D1FF-99F0-4ABD-B76F-E2F3317C4DAA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Łącznik prosty 53">
                  <a:extLst>
                    <a:ext uri="{FF2B5EF4-FFF2-40B4-BE49-F238E27FC236}">
                      <a16:creationId xmlns:a16="http://schemas.microsoft.com/office/drawing/2014/main" xmlns="" id="{DBC698A3-2BC6-41B0-A23A-C141866E6F1C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Łącznik prosty 54">
                  <a:extLst>
                    <a:ext uri="{FF2B5EF4-FFF2-40B4-BE49-F238E27FC236}">
                      <a16:creationId xmlns:a16="http://schemas.microsoft.com/office/drawing/2014/main" xmlns="" id="{FD9CF9C0-B2CE-435D-AFFA-AB2242F2B3F5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Łącznik prosty 45">
                <a:extLst>
                  <a:ext uri="{FF2B5EF4-FFF2-40B4-BE49-F238E27FC236}">
                    <a16:creationId xmlns:a16="http://schemas.microsoft.com/office/drawing/2014/main" xmlns="" id="{088254D0-EAC1-46CB-A0B0-6DB6D3A681F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>
                <a:extLst>
                  <a:ext uri="{FF2B5EF4-FFF2-40B4-BE49-F238E27FC236}">
                    <a16:creationId xmlns:a16="http://schemas.microsoft.com/office/drawing/2014/main" xmlns="" id="{0D470D11-431A-4CFF-81C2-C01BFD979E9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>
                <a:extLst>
                  <a:ext uri="{FF2B5EF4-FFF2-40B4-BE49-F238E27FC236}">
                    <a16:creationId xmlns:a16="http://schemas.microsoft.com/office/drawing/2014/main" xmlns="" id="{0D4F1531-EF2C-4B6A-AFB0-65CA6A37903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>
                <a:extLst>
                  <a:ext uri="{FF2B5EF4-FFF2-40B4-BE49-F238E27FC236}">
                    <a16:creationId xmlns:a16="http://schemas.microsoft.com/office/drawing/2014/main" xmlns="" id="{9F97D951-9E89-4EDE-B68C-7355F5A704F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>
                <a:extLst>
                  <a:ext uri="{FF2B5EF4-FFF2-40B4-BE49-F238E27FC236}">
                    <a16:creationId xmlns:a16="http://schemas.microsoft.com/office/drawing/2014/main" xmlns="" id="{5CC43461-4DC0-425C-9115-B00099CDEC0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xmlns="" id="{CD1F0E0E-7963-4A7E-B9BF-EB903D1CD4F1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Łącznik prosty 23">
                <a:extLst>
                  <a:ext uri="{FF2B5EF4-FFF2-40B4-BE49-F238E27FC236}">
                    <a16:creationId xmlns:a16="http://schemas.microsoft.com/office/drawing/2014/main" xmlns="" id="{3B183098-1DDD-4D60-AC8F-C3AF47D05BEF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24">
                <a:extLst>
                  <a:ext uri="{FF2B5EF4-FFF2-40B4-BE49-F238E27FC236}">
                    <a16:creationId xmlns:a16="http://schemas.microsoft.com/office/drawing/2014/main" xmlns="" id="{1F4E85BF-DF64-49F0-A6AD-4A1C2E0600B6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xmlns="" id="{032EB5C4-CCFB-46D3-8772-E9423871BAE5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y 26">
                <a:extLst>
                  <a:ext uri="{FF2B5EF4-FFF2-40B4-BE49-F238E27FC236}">
                    <a16:creationId xmlns:a16="http://schemas.microsoft.com/office/drawing/2014/main" xmlns="" id="{263FCD31-3C75-464A-86BD-7FED3A5B64A2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>
                <a:extLst>
                  <a:ext uri="{FF2B5EF4-FFF2-40B4-BE49-F238E27FC236}">
                    <a16:creationId xmlns:a16="http://schemas.microsoft.com/office/drawing/2014/main" xmlns="" id="{F137CA7B-936A-463B-A4C0-B5BCA98906A2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upa 28">
                <a:extLst>
                  <a:ext uri="{FF2B5EF4-FFF2-40B4-BE49-F238E27FC236}">
                    <a16:creationId xmlns:a16="http://schemas.microsoft.com/office/drawing/2014/main" xmlns="" id="{7D3C2556-88AC-4AEC-AA68-7C6AD17A2942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Łącznik prosty 34">
                  <a:extLst>
                    <a:ext uri="{FF2B5EF4-FFF2-40B4-BE49-F238E27FC236}">
                      <a16:creationId xmlns:a16="http://schemas.microsoft.com/office/drawing/2014/main" xmlns="" id="{C4268F4D-7668-4130-8B3A-0925B888D664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Łącznik prosty 35">
                  <a:extLst>
                    <a:ext uri="{FF2B5EF4-FFF2-40B4-BE49-F238E27FC236}">
                      <a16:creationId xmlns:a16="http://schemas.microsoft.com/office/drawing/2014/main" xmlns="" id="{117000F1-EF96-40B2-B041-4A3B56D07223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Łącznik prosty 36">
                  <a:extLst>
                    <a:ext uri="{FF2B5EF4-FFF2-40B4-BE49-F238E27FC236}">
                      <a16:creationId xmlns:a16="http://schemas.microsoft.com/office/drawing/2014/main" xmlns="" id="{ABBFB7AC-F9E9-466B-8CD3-70D6BA787B9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Łącznik prosty 37">
                  <a:extLst>
                    <a:ext uri="{FF2B5EF4-FFF2-40B4-BE49-F238E27FC236}">
                      <a16:creationId xmlns:a16="http://schemas.microsoft.com/office/drawing/2014/main" xmlns="" id="{A480D738-74D5-49E9-A072-6604A12E3729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Łącznik prosty 38">
                  <a:extLst>
                    <a:ext uri="{FF2B5EF4-FFF2-40B4-BE49-F238E27FC236}">
                      <a16:creationId xmlns:a16="http://schemas.microsoft.com/office/drawing/2014/main" xmlns="" id="{5748136B-ABD2-456D-9F4F-87FD0E12CAEB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Łącznik prosty 29">
                <a:extLst>
                  <a:ext uri="{FF2B5EF4-FFF2-40B4-BE49-F238E27FC236}">
                    <a16:creationId xmlns:a16="http://schemas.microsoft.com/office/drawing/2014/main" xmlns="" id="{0519F78A-EC3C-4B9F-9B7C-BA37A30A3CFA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>
                <a:extLst>
                  <a:ext uri="{FF2B5EF4-FFF2-40B4-BE49-F238E27FC236}">
                    <a16:creationId xmlns:a16="http://schemas.microsoft.com/office/drawing/2014/main" xmlns="" id="{B7BC5277-E585-4297-A528-F5FD5083C48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>
                <a:extLst>
                  <a:ext uri="{FF2B5EF4-FFF2-40B4-BE49-F238E27FC236}">
                    <a16:creationId xmlns:a16="http://schemas.microsoft.com/office/drawing/2014/main" xmlns="" id="{613623C9-3563-4A7B-BD06-98BEEE687B7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>
                <a:extLst>
                  <a:ext uri="{FF2B5EF4-FFF2-40B4-BE49-F238E27FC236}">
                    <a16:creationId xmlns:a16="http://schemas.microsoft.com/office/drawing/2014/main" xmlns="" id="{4D7327F9-45C6-4C12-B7EC-61DB39B6CB9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>
                <a:extLst>
                  <a:ext uri="{FF2B5EF4-FFF2-40B4-BE49-F238E27FC236}">
                    <a16:creationId xmlns:a16="http://schemas.microsoft.com/office/drawing/2014/main" xmlns="" id="{7D890AE9-4DC5-4EE3-A4E4-4391312DB02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97074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BA6478-9156-494B-87CE-F756A110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4F9703B-3003-4E20-BFE1-59447BFF3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C46FC37-EF53-4661-86D4-A47C9E900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2929-EDC6-4BFC-822D-E7BF38C67DBA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204E885-6065-440C-ACF1-EDFF5E54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350C767-1692-4547-8EE2-9CCACB1B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EA66-E9E1-4784-AAC8-0C71A7D093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1228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8450465-7523-471C-A693-B4F555B9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5D362ED-633C-404B-89F9-6F3D57097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F222E6A-4545-4C89-8121-037F5074F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7F3D345D-3CC4-4C03-9DD8-901CD621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2929-EDC6-4BFC-822D-E7BF38C67DBA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F6F6BC1-AFD0-4CBD-9FB5-2FD21C33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87D40F4-72E1-4FCF-83F9-6A561E1B4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EA66-E9E1-4784-AAC8-0C71A7D093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8338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E35617-1A2F-486B-A0F8-4FA7C7715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BDFA3ED-98FB-46D6-8983-813287104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8431847B-7C17-4434-B08B-E1D5FE9C2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E6BB87D3-4690-4032-A6F4-2936F8E56A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AB125CB5-F217-4BD0-A1E8-ECF64156F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62410CA7-8FB7-4F5B-93D8-2F0CE19D8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2929-EDC6-4BFC-822D-E7BF38C67DBA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B7C114F3-ACB2-4A9C-948F-D9B3A5FE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6DDFBDE2-6B37-441E-AB0C-60022F185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EA66-E9E1-4784-AAC8-0C71A7D093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6261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78D70D9-A3E0-4BFA-8489-83ABB307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A6C93D63-9454-42FA-AFF6-776FDE5EA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2929-EDC6-4BFC-822D-E7BF38C67DBA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2E122DB-933E-49A5-ADE7-4C847FF3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28CCEB6B-9081-44F5-9A84-1CD2E5F5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EA66-E9E1-4784-AAC8-0C71A7D093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7770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3223B471-8AEC-4504-9F54-19B5F5831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2929-EDC6-4BFC-822D-E7BF38C67DBA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500C4EB3-D124-4370-A717-2BD8B180E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E9FF490F-7B3A-4B3C-B6D3-8F412E1EE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EA66-E9E1-4784-AAC8-0C71A7D093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6113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2BF419D-2771-46EF-B7BD-CE9AA020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638DE05-41BC-4FDB-B141-796F661D6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C489085-0879-46FD-9E0F-F582E9CFB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EBC54DE-4A82-4E22-93B5-22C12960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2929-EDC6-4BFC-822D-E7BF38C67DBA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DDD0C683-9D07-4D53-9F24-929CD860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E6CECF9-1F23-4C4F-B9CD-E4896CDE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EA66-E9E1-4784-AAC8-0C71A7D093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0582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3569E21-FC9B-4585-AEA1-063180B15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D32C1CCB-D910-4E61-9ADC-0C636275B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BE9525A-35E5-4A86-ABFD-C7C07FAA7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ACF8D50A-E0F3-45E7-9C4C-BD4F46249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2929-EDC6-4BFC-822D-E7BF38C67DBA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36A2143-8181-4A2A-BB40-A6E3C38E8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DD5A18B-42E4-4DAA-9FE1-A661E993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EA66-E9E1-4784-AAC8-0C71A7D093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8488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614EC027-452F-4B2E-9D8E-A1A5BEEE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FAC635D-83E3-4B7C-A96F-D235A4395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39FFCAF-6F15-47D7-A9BA-BF49AB086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2929-EDC6-4BFC-822D-E7BF38C67DBA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5203D1E-670E-4FD9-B70F-F4BD65CEA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CA2A2B0-A836-4170-8913-6EA58AD23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AEA66-E9E1-4784-AAC8-0C71A7D093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0348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967A2E-D556-4099-828F-2D35AE28A220}" type="datetimeFigureOut">
              <a:rPr lang="pl-PL"/>
              <a:pPr>
                <a:defRPr/>
              </a:pPr>
              <a:t>21.04.2021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01A3DD-7DCC-46AE-A04F-E1833002C0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2697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ore.pl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kuratorium.lublin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ke.krakow.pl/" TargetMode="External"/><Relationship Id="rId5" Type="http://schemas.openxmlformats.org/officeDocument/2006/relationships/hyperlink" Target="http://www.cke.edu.pl/" TargetMode="External"/><Relationship Id="rId4" Type="http://schemas.openxmlformats.org/officeDocument/2006/relationships/hyperlink" Target="https://men.gov.pl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ilipiec@lscdn.p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CB2A3B6-0033-46A9-A30C-B3FA7E061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1625" y="313899"/>
            <a:ext cx="7806518" cy="5578901"/>
          </a:xfrm>
        </p:spPr>
        <p:txBody>
          <a:bodyPr anchor="ctr">
            <a:normAutofit/>
          </a:bodyPr>
          <a:lstStyle/>
          <a:p>
            <a:r>
              <a:rPr lang="pl-PL" sz="4000" b="1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Kryteria wyboru </a:t>
            </a:r>
            <a:br>
              <a:rPr lang="pl-PL" sz="4000" b="1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pl-PL" sz="4000" b="1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szkoły ponadpodstawowej </a:t>
            </a:r>
            <a:br>
              <a:rPr lang="pl-PL" sz="4000" b="1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pl-PL" sz="4000" b="1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z perspektywy </a:t>
            </a:r>
            <a:br>
              <a:rPr lang="pl-PL" sz="4000" b="1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pl-PL" sz="4000" b="1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Rodzica /Opiekuna </a:t>
            </a:r>
            <a:endParaRPr lang="pl-PL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6BF9997-3301-4775-95E2-4EECD52F2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4168588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4000" b="1" dirty="0">
                <a:solidFill>
                  <a:srgbClr val="002060"/>
                </a:solidFill>
              </a:rPr>
              <a:t>Wspieram, </a:t>
            </a:r>
            <a:br>
              <a:rPr lang="pl-PL" sz="4000" b="1" dirty="0">
                <a:solidFill>
                  <a:srgbClr val="002060"/>
                </a:solidFill>
              </a:rPr>
            </a:br>
            <a:r>
              <a:rPr lang="pl-PL" sz="4000" b="1" dirty="0">
                <a:solidFill>
                  <a:srgbClr val="002060"/>
                </a:solidFill>
              </a:rPr>
              <a:t>nie wybieram…</a:t>
            </a:r>
          </a:p>
        </p:txBody>
      </p:sp>
    </p:spTree>
    <p:extLst>
      <p:ext uri="{BB962C8B-B14F-4D97-AF65-F5344CB8AC3E}">
        <p14:creationId xmlns:p14="http://schemas.microsoft.com/office/powerpoint/2010/main" xmlns="" val="29121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ytuł 1"/>
          <p:cNvSpPr>
            <a:spLocks noGrp="1"/>
          </p:cNvSpPr>
          <p:nvPr>
            <p:ph type="title"/>
          </p:nvPr>
        </p:nvSpPr>
        <p:spPr>
          <a:xfrm>
            <a:off x="663388" y="286604"/>
            <a:ext cx="10492292" cy="92333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3600" b="1" i="1" dirty="0">
                <a:solidFill>
                  <a:srgbClr val="002060"/>
                </a:solidFill>
                <a:latin typeface="+mn-lt"/>
              </a:rPr>
              <a:t>Przykładowe ścieżki kształcenia w zawodzie</a:t>
            </a:r>
            <a:endParaRPr lang="pl-PL" altLang="pl-PL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E0EC37CB-45B0-4AE4-A25A-D9160DD25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603" y="1845734"/>
            <a:ext cx="574843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rgbClr val="C00000"/>
                </a:solidFill>
              </a:rPr>
              <a:t>Technik żywienia i usług gastronomicznych 343404  </a:t>
            </a:r>
          </a:p>
          <a:p>
            <a:pPr marL="0" indent="0">
              <a:buNone/>
            </a:pPr>
            <a:r>
              <a:rPr lang="pl-PL" sz="2800" b="1" dirty="0">
                <a:solidFill>
                  <a:schemeClr val="tx1"/>
                </a:solidFill>
              </a:rPr>
              <a:t>Kwalifikacje: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b="1" dirty="0">
                <a:solidFill>
                  <a:schemeClr val="tx1"/>
                </a:solidFill>
              </a:rPr>
              <a:t>HGT.02. </a:t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>Przygotowanie i wydawanie dań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b="1" dirty="0">
                <a:solidFill>
                  <a:schemeClr val="tx1"/>
                </a:solidFill>
              </a:rPr>
              <a:t>HGT.12. </a:t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>Organizacja żywienia i usług gastronomicznych 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xmlns="" id="{3F1D37E8-E719-4522-8311-FFC7F73D0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8862" y="1845734"/>
            <a:ext cx="574843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rgbClr val="C00000"/>
                </a:solidFill>
              </a:rPr>
              <a:t>Kucharz 512001</a:t>
            </a:r>
          </a:p>
          <a:p>
            <a:pPr marL="0" indent="0">
              <a:buNone/>
            </a:pPr>
            <a:r>
              <a:rPr lang="pl-PL" sz="2800" b="1" dirty="0">
                <a:solidFill>
                  <a:schemeClr val="tx1"/>
                </a:solidFill>
              </a:rPr>
              <a:t>Kwalifikacja: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b="1" dirty="0">
                <a:solidFill>
                  <a:schemeClr val="tx1"/>
                </a:solidFill>
              </a:rPr>
              <a:t>HGT.02.  </a:t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>Przygotowanie i wydawanie dań</a:t>
            </a:r>
          </a:p>
          <a:p>
            <a:endParaRPr lang="pl-PL" sz="2800" b="1" dirty="0"/>
          </a:p>
          <a:p>
            <a:pPr marL="0" indent="0">
              <a:buNone/>
            </a:pPr>
            <a:r>
              <a:rPr lang="pl-PL" sz="2800" b="1" dirty="0">
                <a:solidFill>
                  <a:srgbClr val="FF0000"/>
                </a:solidFill>
              </a:rPr>
              <a:t>BS II = HGT.12</a:t>
            </a:r>
          </a:p>
          <a:p>
            <a:pPr marL="0" indent="0">
              <a:buNone/>
            </a:pPr>
            <a:r>
              <a:rPr lang="pl-PL" sz="2800" b="1" dirty="0">
                <a:solidFill>
                  <a:srgbClr val="FF0000"/>
                </a:solidFill>
              </a:rPr>
              <a:t>BSI + BSII = Technik żywienie i usług gastronomicznych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46BB188D-B1FF-49C3-916C-B8BD40DED620}"/>
              </a:ext>
            </a:extLst>
          </p:cNvPr>
          <p:cNvSpPr txBox="1"/>
          <p:nvPr/>
        </p:nvSpPr>
        <p:spPr>
          <a:xfrm>
            <a:off x="4626591" y="1760965"/>
            <a:ext cx="750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E4C83179-9106-45FE-991C-AE9B129E2F6F}"/>
              </a:ext>
            </a:extLst>
          </p:cNvPr>
          <p:cNvSpPr txBox="1"/>
          <p:nvPr/>
        </p:nvSpPr>
        <p:spPr>
          <a:xfrm>
            <a:off x="9539783" y="2171620"/>
            <a:ext cx="2047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</a:rPr>
              <a:t>BS I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35ABD5A9-40C6-4F96-AA43-AF9390D34A6B}"/>
              </a:ext>
            </a:extLst>
          </p:cNvPr>
          <p:cNvSpPr txBox="1"/>
          <p:nvPr/>
        </p:nvSpPr>
        <p:spPr>
          <a:xfrm>
            <a:off x="502024" y="6078071"/>
            <a:ext cx="1759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T – Technikum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33358516-DD6C-45C3-A5F0-BEEF5C2E6810}"/>
              </a:ext>
            </a:extLst>
          </p:cNvPr>
          <p:cNvSpPr txBox="1"/>
          <p:nvPr/>
        </p:nvSpPr>
        <p:spPr>
          <a:xfrm>
            <a:off x="6741459" y="5893405"/>
            <a:ext cx="54394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BS I – Branżowa Szkoła Gastronomiczna I stopnia</a:t>
            </a:r>
          </a:p>
          <a:p>
            <a:r>
              <a:rPr lang="pl-PL" sz="2000" b="1" dirty="0"/>
              <a:t>BS II - Branżowa Szkoła Gastronomiczna II stopnia</a:t>
            </a:r>
          </a:p>
          <a:p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ytuł 1"/>
          <p:cNvSpPr>
            <a:spLocks noGrp="1"/>
          </p:cNvSpPr>
          <p:nvPr>
            <p:ph type="title"/>
          </p:nvPr>
        </p:nvSpPr>
        <p:spPr>
          <a:xfrm>
            <a:off x="341194" y="150126"/>
            <a:ext cx="11596923" cy="1146412"/>
          </a:xfrm>
        </p:spPr>
        <p:txBody>
          <a:bodyPr>
            <a:normAutofit/>
          </a:bodyPr>
          <a:lstStyle/>
          <a:p>
            <a:pPr algn="ctr"/>
            <a:r>
              <a:rPr lang="pl-PL" altLang="pl-PL" b="1" i="1" dirty="0">
                <a:solidFill>
                  <a:srgbClr val="002060"/>
                </a:solidFill>
                <a:latin typeface="+mn-lt"/>
              </a:rPr>
              <a:t>Klasyfikacja zawodów  szkolnictwa branżowego</a:t>
            </a:r>
          </a:p>
        </p:txBody>
      </p:sp>
      <p:sp>
        <p:nvSpPr>
          <p:cNvPr id="108547" name="Symbol zastępczy zawartości 2"/>
          <p:cNvSpPr>
            <a:spLocks noGrp="1"/>
          </p:cNvSpPr>
          <p:nvPr>
            <p:ph idx="1"/>
          </p:nvPr>
        </p:nvSpPr>
        <p:spPr>
          <a:xfrm>
            <a:off x="341194" y="1192307"/>
            <a:ext cx="10795378" cy="566569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pl-PL" altLang="pl-PL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32 branże, w tym np.: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alt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Hotelarsko – </a:t>
            </a:r>
            <a:r>
              <a:rPr lang="pl-PL" altLang="pl-PL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Gastronomiczno</a:t>
            </a:r>
            <a:r>
              <a:rPr lang="pl-PL" alt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– Turystyczna HGT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altLang="pl-PL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Elektroniczno</a:t>
            </a:r>
            <a:r>
              <a:rPr lang="pl-PL" alt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– Mechaniczna ELM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alt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Mechaniczna MEC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altLang="pl-PL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Ekonomiczno</a:t>
            </a:r>
            <a:r>
              <a:rPr lang="pl-PL" alt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– Administracyjna EKA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altLang="pl-PL" sz="1900" b="1" i="1" dirty="0">
                <a:solidFill>
                  <a:srgbClr val="0070C0"/>
                </a:solidFill>
                <a:latin typeface="Calibri" panose="020F0502020204030204" pitchFamily="34" charset="0"/>
              </a:rPr>
              <a:t>Rozporządzenie Ministra Edukacji Narodowej z dnia 15 lutego 2019 r. w sprawie ogólnych celów i zadań kształcenia w zawodach szkolnictwa branżowego oraz klasyfikacji zawodów szkolnictwa branżowego</a:t>
            </a:r>
          </a:p>
        </p:txBody>
      </p:sp>
    </p:spTree>
    <p:extLst>
      <p:ext uri="{BB962C8B-B14F-4D97-AF65-F5344CB8AC3E}">
        <p14:creationId xmlns:p14="http://schemas.microsoft.com/office/powerpoint/2010/main" xmlns="" val="31793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ytuł 1"/>
          <p:cNvSpPr>
            <a:spLocks noGrp="1"/>
          </p:cNvSpPr>
          <p:nvPr>
            <p:ph type="title"/>
          </p:nvPr>
        </p:nvSpPr>
        <p:spPr>
          <a:xfrm>
            <a:off x="341194" y="150126"/>
            <a:ext cx="11596923" cy="1146412"/>
          </a:xfrm>
        </p:spPr>
        <p:txBody>
          <a:bodyPr>
            <a:normAutofit/>
          </a:bodyPr>
          <a:lstStyle/>
          <a:p>
            <a:pPr algn="ctr"/>
            <a:r>
              <a:rPr lang="pl-PL" altLang="pl-PL" b="1" i="1" dirty="0">
                <a:solidFill>
                  <a:srgbClr val="002060"/>
                </a:solidFill>
                <a:latin typeface="+mn-lt"/>
              </a:rPr>
              <a:t>Klasyfikacja zawodów  szkolnictwa branżowego</a:t>
            </a:r>
          </a:p>
        </p:txBody>
      </p:sp>
      <p:sp>
        <p:nvSpPr>
          <p:cNvPr id="108547" name="Symbol zastępczy zawartości 2"/>
          <p:cNvSpPr>
            <a:spLocks noGrp="1"/>
          </p:cNvSpPr>
          <p:nvPr>
            <p:ph idx="1"/>
          </p:nvPr>
        </p:nvSpPr>
        <p:spPr>
          <a:xfrm>
            <a:off x="341194" y="1192307"/>
            <a:ext cx="11850806" cy="566569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pl-PL" altLang="pl-PL" sz="3200" b="1" dirty="0">
                <a:latin typeface="Calibri" panose="020F0502020204030204" pitchFamily="34" charset="0"/>
              </a:rPr>
              <a:t>Nowe zawody: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altLang="pl-PL" sz="2200" b="1" dirty="0">
                <a:latin typeface="Calibri" panose="020F0502020204030204" pitchFamily="34" charset="0"/>
              </a:rPr>
              <a:t>Technik dekarstwa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altLang="pl-PL" sz="2200" b="1" dirty="0">
                <a:latin typeface="Calibri" panose="020F0502020204030204" pitchFamily="34" charset="0"/>
              </a:rPr>
              <a:t>Technik stylista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altLang="pl-PL" sz="2200" b="1" dirty="0">
                <a:latin typeface="Calibri" panose="020F0502020204030204" pitchFamily="34" charset="0"/>
              </a:rPr>
              <a:t>Technik robotyk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altLang="pl-PL" sz="2200" b="1" i="1" dirty="0" err="1">
                <a:latin typeface="Calibri" panose="020F0502020204030204" pitchFamily="34" charset="0"/>
              </a:rPr>
              <a:t>Podolog</a:t>
            </a:r>
            <a:r>
              <a:rPr lang="pl-PL" altLang="pl-PL" sz="2200" b="1" i="1" dirty="0">
                <a:latin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pl-PL" altLang="pl-PL" sz="19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altLang="pl-PL" sz="19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altLang="pl-PL" sz="1900" b="1" i="1" dirty="0">
                <a:solidFill>
                  <a:srgbClr val="0070C0"/>
                </a:solidFill>
                <a:latin typeface="Calibri" panose="020F0502020204030204" pitchFamily="34" charset="0"/>
              </a:rPr>
              <a:t>Rozporządzenie Ministra Edukacji i Nauki z dnia 27 stycznia 2021 r. zmieniające rozporządzenie w sprawie ogólnych celów i zadań kształcenia w zawodach szkolnictwa branżowego oraz klasyfikacji zawodów szkolnictwa branżowego (Dz.U. poz. 211)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5091" y="1296981"/>
            <a:ext cx="4953026" cy="208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47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altLang="pl-PL" sz="3600" b="1" i="1" dirty="0">
                <a:solidFill>
                  <a:srgbClr val="002060"/>
                </a:solidFill>
                <a:latin typeface="+mn-lt"/>
              </a:rPr>
              <a:t>Zadania dla ucznia klasy VIII </a:t>
            </a:r>
            <a:br>
              <a:rPr lang="pl-PL" altLang="pl-PL" sz="3600" b="1" i="1" dirty="0">
                <a:solidFill>
                  <a:srgbClr val="002060"/>
                </a:solidFill>
                <a:latin typeface="+mn-lt"/>
              </a:rPr>
            </a:br>
            <a:endParaRPr lang="pl-PL" altLang="pl-PL" sz="36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8547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1450" y="1825625"/>
            <a:ext cx="5848350" cy="4351338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LICEUM OGÓLNOKSZTAŁCĄCE </a:t>
            </a:r>
          </a:p>
          <a:p>
            <a:pPr lvl="0" algn="just">
              <a:buFont typeface="Wingdings" panose="05000000000000000000" pitchFamily="2" charset="2"/>
              <a:buChar char="§"/>
              <a:defRPr/>
            </a:pPr>
            <a:r>
              <a:rPr lang="pl-PL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Analiza oferty edukacyjnej wybranych szkół pod kątem preferowanych przedmiotów realizowanych na poziomie rozszerzonym </a:t>
            </a:r>
          </a:p>
          <a:p>
            <a:pPr lvl="0" algn="just">
              <a:buFont typeface="Wingdings" panose="05000000000000000000" pitchFamily="2" charset="2"/>
              <a:buChar char="§"/>
              <a:defRPr/>
            </a:pPr>
            <a:r>
              <a:rPr lang="pl-PL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Wskazanie potencjalnego kierunku studiów po ukończeniu liceum lub wyszukanie 3-4 kierunków studiów, które budzą  zainteresowanie </a:t>
            </a:r>
          </a:p>
          <a:p>
            <a:pPr lvl="0" algn="just">
              <a:buFont typeface="Wingdings" panose="05000000000000000000" pitchFamily="2" charset="2"/>
              <a:buChar char="§"/>
              <a:defRPr/>
            </a:pPr>
            <a:r>
              <a:rPr lang="pl-PL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Zapoznanie się z warunkami rekrutacji na wybrane kierunki studiów</a:t>
            </a:r>
          </a:p>
          <a:p>
            <a:pPr lvl="0" algn="just">
              <a:buFont typeface="Wingdings" panose="05000000000000000000" pitchFamily="2" charset="2"/>
              <a:buChar char="§"/>
              <a:defRPr/>
            </a:pPr>
            <a:r>
              <a:rPr lang="pl-PL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Odpowiedź na pytanie ,,Czy wybrane przedmioty rozszerzone uwzględniane są podczas rekrutacji na wybrane kierunki?”</a:t>
            </a:r>
          </a:p>
          <a:p>
            <a:pPr marL="0" lvl="0" indent="0">
              <a:buNone/>
              <a:defRPr/>
            </a:pPr>
            <a:endParaRPr lang="pl-PL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§"/>
              <a:defRPr/>
            </a:pPr>
            <a:endParaRPr lang="pl-PL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8AE622DC-FCFB-42CC-9653-9BB5910AD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825625"/>
            <a:ext cx="5848350" cy="4351338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TECHNIKUM/ SZKOŁA BRANŻOWA I STOPNIA 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pl-PL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Analiza oferty edukacyjnej wybranych szkół pod kątem wybranego zawodu 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pl-PL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Wskazanie kwalifikacji wyodrębnionych w wybranym zawodzie </a:t>
            </a:r>
            <a:br>
              <a:rPr lang="pl-PL" sz="1800" b="1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pl-PL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pl-PL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Poznanie czynności zawodowych w wybranym zawodzie 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pl-PL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Sprawdzenie możliwości zatrudnienia w danym zawodzie </a:t>
            </a:r>
          </a:p>
          <a:p>
            <a:pPr marL="0" lvl="0" indent="0">
              <a:buNone/>
              <a:defRPr/>
            </a:pPr>
            <a:endParaRPr lang="pl-PL" sz="18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863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ytuł 1"/>
          <p:cNvSpPr>
            <a:spLocks noGrp="1"/>
          </p:cNvSpPr>
          <p:nvPr>
            <p:ph type="title"/>
          </p:nvPr>
        </p:nvSpPr>
        <p:spPr>
          <a:xfrm>
            <a:off x="341194" y="150126"/>
            <a:ext cx="11596923" cy="1146412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i="1" dirty="0">
                <a:solidFill>
                  <a:srgbClr val="002060"/>
                </a:solidFill>
                <a:latin typeface="+mn-lt"/>
              </a:rPr>
              <a:t>Zadania dla ucznia klasy VIII </a:t>
            </a:r>
            <a:br>
              <a:rPr lang="pl-PL" altLang="pl-PL" sz="3600" b="1" i="1" dirty="0">
                <a:solidFill>
                  <a:srgbClr val="002060"/>
                </a:solidFill>
                <a:latin typeface="+mn-lt"/>
              </a:rPr>
            </a:br>
            <a:endParaRPr lang="pl-PL" altLang="pl-PL" sz="36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8547" name="Symbol zastępczy zawartości 2"/>
          <p:cNvSpPr>
            <a:spLocks noGrp="1"/>
          </p:cNvSpPr>
          <p:nvPr>
            <p:ph idx="1"/>
          </p:nvPr>
        </p:nvSpPr>
        <p:spPr>
          <a:xfrm>
            <a:off x="253883" y="1192307"/>
            <a:ext cx="11596923" cy="5190564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endParaRPr lang="pl-PL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  <a:defRPr/>
            </a:pPr>
            <a:r>
              <a:rPr lang="pl-PL" sz="2400" b="1" dirty="0">
                <a:latin typeface="Calibri" panose="020F0502020204030204" pitchFamily="34" charset="0"/>
              </a:rPr>
              <a:t>Sprawdzenie listy przedmiotów uwzględnianych przy rekrutacji  do wybranej klasy</a:t>
            </a:r>
            <a:br>
              <a:rPr lang="pl-PL" sz="2400" b="1" dirty="0">
                <a:latin typeface="Calibri" panose="020F0502020204030204" pitchFamily="34" charset="0"/>
              </a:rPr>
            </a:br>
            <a:r>
              <a:rPr lang="pl-PL" sz="2400" i="1" dirty="0">
                <a:latin typeface="Calibri" panose="020F0502020204030204" pitchFamily="34" charset="0"/>
              </a:rPr>
              <a:t>(4 przedmioty, z których oceny będą punktowane przy rekrutacji)</a:t>
            </a:r>
          </a:p>
          <a:p>
            <a:pPr marL="0" lvl="0" indent="0">
              <a:buNone/>
              <a:defRPr/>
            </a:pPr>
            <a:endParaRPr lang="pl-PL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  <a:defRPr/>
            </a:pPr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  <a:p>
            <a:pPr marL="0" lvl="0" indent="0">
              <a:buNone/>
              <a:defRPr/>
            </a:pPr>
            <a:endParaRPr lang="pl-PL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  <a:defRPr/>
            </a:pPr>
            <a:endParaRPr lang="pl-PL" sz="2400" b="1" dirty="0">
              <a:latin typeface="Calibri" panose="020F0502020204030204" pitchFamily="34" charset="0"/>
            </a:endParaRPr>
          </a:p>
          <a:p>
            <a:pPr marL="0" lvl="0" indent="0">
              <a:buNone/>
              <a:defRPr/>
            </a:pPr>
            <a:r>
              <a:rPr lang="pl-PL" sz="2400" b="1" dirty="0">
                <a:latin typeface="Calibri" panose="020F0502020204030204" pitchFamily="34" charset="0"/>
              </a:rPr>
              <a:t>Systematyczna praca, aby osiągnąć jak najlepsze wyniki z tych </a:t>
            </a:r>
            <a:r>
              <a:rPr lang="pl-PL" sz="2400" b="1" dirty="0" smtClean="0">
                <a:latin typeface="Calibri" panose="020F0502020204030204" pitchFamily="34" charset="0"/>
              </a:rPr>
              <a:t>przedmiotów</a:t>
            </a:r>
            <a:endParaRPr lang="pl-PL" sz="2400" b="1" dirty="0"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§"/>
              <a:defRPr/>
            </a:pPr>
            <a:endParaRPr lang="pl-PL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  <a:defRPr/>
            </a:pPr>
            <a:endParaRPr lang="pl-PL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§"/>
              <a:defRPr/>
            </a:pPr>
            <a:endParaRPr lang="pl-PL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trzałka: w dół 1">
            <a:extLst>
              <a:ext uri="{FF2B5EF4-FFF2-40B4-BE49-F238E27FC236}">
                <a16:creationId xmlns:a16="http://schemas.microsoft.com/office/drawing/2014/main" xmlns="" id="{9CC3D603-9359-4DAB-B7DC-F27918ACB3DB}"/>
              </a:ext>
            </a:extLst>
          </p:cNvPr>
          <p:cNvSpPr/>
          <p:nvPr/>
        </p:nvSpPr>
        <p:spPr>
          <a:xfrm>
            <a:off x="5559285" y="2606809"/>
            <a:ext cx="403412" cy="13735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963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569"/>
          </a:xfrm>
        </p:spPr>
        <p:txBody>
          <a:bodyPr/>
          <a:lstStyle/>
          <a:p>
            <a:r>
              <a:rPr lang="pl-PL" b="1" i="1" dirty="0">
                <a:solidFill>
                  <a:srgbClr val="002060"/>
                </a:solidFill>
                <a:latin typeface="Calibri" panose="020F0502020204030204"/>
              </a:rPr>
              <a:t>Analiza kryteriów rekrutacji do szkół …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75230D84-BF3E-49C8-ACB6-0318D438A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88" y="1093694"/>
            <a:ext cx="11147612" cy="50832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0070C0"/>
                </a:solidFill>
              </a:rPr>
              <a:t>Punkty za świadectwo: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Oceny  z 4 przedmiotów: język polski, matematyka, przedmiot 3, przedmiot 4 </a:t>
            </a:r>
            <a:br>
              <a:rPr lang="pl-PL" dirty="0"/>
            </a:br>
            <a:r>
              <a:rPr lang="pl-PL" i="1" dirty="0"/>
              <a:t>(ocena celująca 18 pkt, </a:t>
            </a:r>
            <a:r>
              <a:rPr lang="pl-PL" i="1" dirty="0" err="1"/>
              <a:t>bdb</a:t>
            </a:r>
            <a:r>
              <a:rPr lang="pl-PL" i="1" dirty="0"/>
              <a:t> – 17 pkt, </a:t>
            </a:r>
            <a:r>
              <a:rPr lang="pl-PL" i="1" dirty="0" err="1"/>
              <a:t>db</a:t>
            </a:r>
            <a:r>
              <a:rPr lang="pl-PL" i="1" dirty="0"/>
              <a:t> – 14 pkt, </a:t>
            </a:r>
            <a:r>
              <a:rPr lang="pl-PL" i="1" dirty="0" err="1"/>
              <a:t>dst</a:t>
            </a:r>
            <a:r>
              <a:rPr lang="pl-PL" i="1" dirty="0"/>
              <a:t> – 8 pkt, </a:t>
            </a:r>
            <a:r>
              <a:rPr lang="pl-PL" i="1" dirty="0" err="1"/>
              <a:t>dop</a:t>
            </a:r>
            <a:r>
              <a:rPr lang="pl-PL" i="1" dirty="0"/>
              <a:t> – 2 pkt)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prstClr val="black"/>
                </a:solidFill>
              </a:rPr>
              <a:t>Świadectwo z wyróżnieniem 7 pkt</a:t>
            </a:r>
            <a:endParaRPr lang="pl-PL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Aktywność na rzecz innych ludzi 3 pkt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Osiągniecia w konkursach maksymalna liczba punktów – 18 </a:t>
            </a:r>
            <a:r>
              <a:rPr lang="pl-PL" dirty="0" smtClean="0"/>
              <a:t>pkt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>
                <a:solidFill>
                  <a:srgbClr val="0070C0"/>
                </a:solidFill>
              </a:rPr>
              <a:t>Punkty za egzamin ó</a:t>
            </a:r>
            <a:r>
              <a:rPr lang="pl-PL" b="1" dirty="0" smtClean="0">
                <a:solidFill>
                  <a:srgbClr val="0070C0"/>
                </a:solidFill>
              </a:rPr>
              <a:t>smoklasisty</a:t>
            </a:r>
            <a:r>
              <a:rPr lang="pl-PL" b="1" dirty="0">
                <a:solidFill>
                  <a:srgbClr val="0070C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Wynik z języka polskiego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Wynik z matematyki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Wynik z języka obcego nowożytnego.</a:t>
            </a:r>
          </a:p>
        </p:txBody>
      </p:sp>
    </p:spTree>
    <p:extLst>
      <p:ext uri="{BB962C8B-B14F-4D97-AF65-F5344CB8AC3E}">
        <p14:creationId xmlns:p14="http://schemas.microsoft.com/office/powerpoint/2010/main" xmlns="" val="4005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4094" y="365125"/>
            <a:ext cx="10869706" cy="728569"/>
          </a:xfrm>
        </p:spPr>
        <p:txBody>
          <a:bodyPr>
            <a:normAutofit fontScale="90000"/>
          </a:bodyPr>
          <a:lstStyle/>
          <a:p>
            <a:r>
              <a:rPr lang="pl-PL" b="1" i="1" dirty="0">
                <a:solidFill>
                  <a:srgbClr val="002060"/>
                </a:solidFill>
                <a:latin typeface="Calibri" panose="020F0502020204030204"/>
              </a:rPr>
              <a:t>Rekrutacja do szkół ponadpodstawowych 2021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75230D84-BF3E-49C8-ACB6-0318D438A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88" y="1093694"/>
            <a:ext cx="11147612" cy="539918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pl-PL" altLang="pl-PL" sz="2400" b="1" dirty="0">
                <a:solidFill>
                  <a:srgbClr val="FF0000"/>
                </a:solidFill>
              </a:rPr>
              <a:t>WAŻNE TERMINY: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pl-PL" altLang="pl-PL" sz="1900" b="1" dirty="0">
                <a:solidFill>
                  <a:srgbClr val="FF0000"/>
                </a:solidFill>
              </a:rPr>
              <a:t>17 maja – 21 czerwca:  </a:t>
            </a:r>
            <a:r>
              <a:rPr lang="pl-PL" altLang="pl-PL" sz="1900" b="1" dirty="0">
                <a:solidFill>
                  <a:prstClr val="black"/>
                </a:solidFill>
              </a:rPr>
              <a:t> złożenie wniosku o przyjęcie do szkoły ponadpodstawowej wraz z dokumentami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pl-PL" altLang="pl-PL" sz="1900" b="1" dirty="0">
                <a:solidFill>
                  <a:srgbClr val="FF0000"/>
                </a:solidFill>
              </a:rPr>
              <a:t>25 czerwca – 14 lipca:  </a:t>
            </a:r>
            <a:r>
              <a:rPr lang="pl-PL" altLang="pl-PL" sz="1900" b="1" dirty="0">
                <a:solidFill>
                  <a:prstClr val="black"/>
                </a:solidFill>
              </a:rPr>
              <a:t> uzupełnienie wniosku o przyjęcie do szkoły o  zaświadczenie o wynikach egzaminu   </a:t>
            </a:r>
            <a:br>
              <a:rPr lang="pl-PL" altLang="pl-PL" sz="1900" b="1" dirty="0">
                <a:solidFill>
                  <a:prstClr val="black"/>
                </a:solidFill>
              </a:rPr>
            </a:br>
            <a:r>
              <a:rPr lang="pl-PL" altLang="pl-PL" sz="1900" b="1" dirty="0">
                <a:solidFill>
                  <a:prstClr val="black"/>
                </a:solidFill>
              </a:rPr>
              <a:t>                                          ósmoklasisty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pl-PL" altLang="pl-PL" sz="1900" b="1" dirty="0">
                <a:solidFill>
                  <a:srgbClr val="FF0000"/>
                </a:solidFill>
              </a:rPr>
              <a:t>22 lipca: </a:t>
            </a:r>
            <a:r>
              <a:rPr lang="pl-PL" altLang="pl-PL" sz="1900" b="1" dirty="0">
                <a:solidFill>
                  <a:prstClr val="black"/>
                </a:solidFill>
              </a:rPr>
              <a:t>                         ogłoszenie listy kandydatów zakwalifikowanych i niezakwalifikowanych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pl-PL" altLang="pl-PL" sz="1900" b="1" dirty="0">
                <a:solidFill>
                  <a:srgbClr val="FF0000"/>
                </a:solidFill>
              </a:rPr>
              <a:t>23 lipca  – 30 lipca:  </a:t>
            </a:r>
            <a:r>
              <a:rPr lang="pl-PL" altLang="pl-PL" sz="1900" b="1" dirty="0">
                <a:solidFill>
                  <a:prstClr val="black"/>
                </a:solidFill>
              </a:rPr>
              <a:t>    potwierdzenie przez rodzica kandydata woli podjęcia nauki (złożenie oryginałów </a:t>
            </a:r>
            <a:br>
              <a:rPr lang="pl-PL" altLang="pl-PL" sz="1900" b="1" dirty="0">
                <a:solidFill>
                  <a:prstClr val="black"/>
                </a:solidFill>
              </a:rPr>
            </a:br>
            <a:r>
              <a:rPr lang="pl-PL" altLang="pl-PL" sz="1900" b="1" dirty="0">
                <a:solidFill>
                  <a:prstClr val="black"/>
                </a:solidFill>
              </a:rPr>
              <a:t>                                       świadectwa ukończenia szkoły,  zaświadczenia o wynikach egzaminu, w przypadku </a:t>
            </a:r>
            <a:br>
              <a:rPr lang="pl-PL" altLang="pl-PL" sz="1900" b="1" dirty="0">
                <a:solidFill>
                  <a:prstClr val="black"/>
                </a:solidFill>
              </a:rPr>
            </a:br>
            <a:r>
              <a:rPr lang="pl-PL" altLang="pl-PL" sz="1900" b="1" dirty="0">
                <a:solidFill>
                  <a:prstClr val="black"/>
                </a:solidFill>
              </a:rPr>
              <a:t>                             	    kandydatów do szkół kształcenia branżowego – zaświadczenia o braku przeciwskazań do </a:t>
            </a:r>
            <a:br>
              <a:rPr lang="pl-PL" altLang="pl-PL" sz="1900" b="1" dirty="0">
                <a:solidFill>
                  <a:prstClr val="black"/>
                </a:solidFill>
              </a:rPr>
            </a:br>
            <a:r>
              <a:rPr lang="pl-PL" altLang="pl-PL" sz="1900" b="1" dirty="0">
                <a:solidFill>
                  <a:prstClr val="black"/>
                </a:solidFill>
              </a:rPr>
              <a:t>                                       wykonywania wybranego zawodu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pl-PL" altLang="pl-PL" sz="1900" b="1" dirty="0">
                <a:solidFill>
                  <a:srgbClr val="FF0000"/>
                </a:solidFill>
              </a:rPr>
              <a:t>2 sierpnia: </a:t>
            </a:r>
            <a:r>
              <a:rPr lang="pl-PL" altLang="pl-PL" sz="1900" b="1" dirty="0">
                <a:solidFill>
                  <a:prstClr val="black"/>
                </a:solidFill>
              </a:rPr>
              <a:t>                ogłoszenie listy kandydatów przyjętych i nieprzyjętych. </a:t>
            </a:r>
            <a:endParaRPr lang="pl-PL" altLang="pl-PL" sz="1900" dirty="0">
              <a:solidFill>
                <a:prstClr val="black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pl-PL" altLang="pl-PL" sz="2200" b="1" dirty="0">
                <a:solidFill>
                  <a:srgbClr val="0070C0"/>
                </a:solidFill>
              </a:rPr>
              <a:t>Kandydaci do szkół prowadzących kształcenie branżowe – konieczne skierowanie na badania lekarskie </a:t>
            </a:r>
            <a:endParaRPr lang="pl-PL" altLang="pl-PL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330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ytuł 1"/>
          <p:cNvSpPr>
            <a:spLocks noGrp="1"/>
          </p:cNvSpPr>
          <p:nvPr>
            <p:ph type="title"/>
          </p:nvPr>
        </p:nvSpPr>
        <p:spPr>
          <a:xfrm>
            <a:off x="754603" y="130629"/>
            <a:ext cx="9397474" cy="865414"/>
          </a:xfrm>
        </p:spPr>
        <p:txBody>
          <a:bodyPr/>
          <a:lstStyle/>
          <a:p>
            <a:pPr algn="ctr" eaLnBrk="1" hangingPunct="1"/>
            <a:r>
              <a:rPr lang="pl-PL" altLang="pl-PL" b="1" i="1" dirty="0">
                <a:solidFill>
                  <a:srgbClr val="002060"/>
                </a:solidFill>
                <a:latin typeface="+mn-lt"/>
              </a:rPr>
              <a:t>Gdzie szukać informacji?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5944" y="996043"/>
            <a:ext cx="11431950" cy="586195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prstClr val="black"/>
                </a:solidFill>
              </a:rPr>
              <a:t> Strony internetowe szkół ponadpodstawowych, udział w wirtualnych dniach otwartych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prstClr val="black"/>
                </a:solidFill>
              </a:rPr>
              <a:t> Specjalistyczna Poradnia Zawodowa w Lublinie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prstClr val="black"/>
                </a:solidFill>
              </a:rPr>
              <a:t> Poradnie </a:t>
            </a:r>
            <a:r>
              <a:rPr lang="pl-PL" sz="2400" b="1" dirty="0" err="1">
                <a:solidFill>
                  <a:prstClr val="black"/>
                </a:solidFill>
              </a:rPr>
              <a:t>Psychologiczno</a:t>
            </a:r>
            <a:r>
              <a:rPr lang="pl-PL" sz="2400" b="1" dirty="0">
                <a:solidFill>
                  <a:prstClr val="black"/>
                </a:solidFill>
              </a:rPr>
              <a:t> – Pedagogiczne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prstClr val="black"/>
                </a:solidFill>
              </a:rPr>
              <a:t> </a:t>
            </a:r>
            <a:r>
              <a:rPr lang="pl-PL" sz="2400" b="1" dirty="0">
                <a:solidFill>
                  <a:prstClr val="black"/>
                </a:solidFill>
              </a:rPr>
              <a:t>Strony internetowe:</a:t>
            </a:r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pl-PL" sz="2100" b="1" dirty="0">
                <a:solidFill>
                  <a:srgbClr val="4472C4">
                    <a:lumMod val="75000"/>
                  </a:srgbClr>
                </a:solidFill>
                <a:hlinkClick r:id="rId2"/>
              </a:rPr>
              <a:t>https://www.kuratorium.lublin.pl</a:t>
            </a:r>
            <a:r>
              <a:rPr lang="pl-PL" sz="2100" b="1" dirty="0">
                <a:solidFill>
                  <a:srgbClr val="4472C4">
                    <a:lumMod val="75000"/>
                  </a:srgbClr>
                </a:solidFill>
              </a:rPr>
              <a:t>    </a:t>
            </a:r>
            <a:r>
              <a:rPr lang="pl-PL" sz="2100" b="1" dirty="0">
                <a:solidFill>
                  <a:srgbClr val="0070C0"/>
                </a:solidFill>
              </a:rPr>
              <a:t>-  </a:t>
            </a:r>
            <a:r>
              <a:rPr lang="pl-PL" sz="2100" b="1" dirty="0">
                <a:solidFill>
                  <a:srgbClr val="FF0000"/>
                </a:solidFill>
              </a:rPr>
              <a:t>Informator o zawodach, Harmonogram rekrutacji…</a:t>
            </a:r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pl-PL" sz="21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https://zawodowcy.lublin.eu/ </a:t>
            </a:r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pl-PL" sz="21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http://ore.pl</a:t>
            </a:r>
            <a:endParaRPr lang="pl-PL" sz="2100" b="1" dirty="0"/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pl-PL" sz="21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https://men.gov.pl</a:t>
            </a:r>
            <a:r>
              <a:rPr lang="pl-PL" sz="2100" b="1" dirty="0"/>
              <a:t> </a:t>
            </a:r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pl-PL" sz="21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http://www.cke.edu.pl</a:t>
            </a:r>
            <a:r>
              <a:rPr lang="pl-PL" sz="2100" b="1" dirty="0"/>
              <a:t> </a:t>
            </a:r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pl-PL" sz="2100" b="1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http://www.oke.krakow.</a:t>
            </a:r>
            <a:endParaRPr lang="pl-PL" sz="3200" b="1" dirty="0"/>
          </a:p>
          <a:p>
            <a:pPr eaLnBrk="1" hangingPunct="1">
              <a:lnSpc>
                <a:spcPct val="90000"/>
              </a:lnSpc>
              <a:defRPr/>
            </a:pPr>
            <a:endParaRPr lang="pl-PL" sz="2400" b="1" dirty="0">
              <a:solidFill>
                <a:srgbClr val="FF0000"/>
              </a:solidFill>
            </a:endParaRPr>
          </a:p>
          <a:p>
            <a:pPr>
              <a:buClr>
                <a:srgbClr val="A53010"/>
              </a:buClr>
              <a:defRPr/>
            </a:pPr>
            <a:endParaRPr lang="pl-PL" sz="2400" b="1" dirty="0">
              <a:solidFill>
                <a:prstClr val="black"/>
              </a:solidFill>
            </a:endParaRPr>
          </a:p>
          <a:p>
            <a:pPr marL="0" indent="0">
              <a:buClr>
                <a:srgbClr val="A53010"/>
              </a:buClr>
              <a:buNone/>
              <a:defRPr/>
            </a:pPr>
            <a:endParaRPr lang="pl-PL" dirty="0">
              <a:solidFill>
                <a:prstClr val="black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endParaRPr lang="pl-PL" sz="1500" b="1" dirty="0">
              <a:solidFill>
                <a:srgbClr val="006600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C48A39F7-A712-43FE-8DA1-1E426F716C4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82996" y="4213595"/>
            <a:ext cx="3144898" cy="235867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9B362B7B-45CE-43F2-BD4C-92E3980EE7F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1334" y="4122426"/>
            <a:ext cx="4521170" cy="254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55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0311354-A310-47B5-A280-15C7F744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i="1" spc="0" dirty="0">
                <a:solidFill>
                  <a:srgbClr val="002060"/>
                </a:solidFill>
                <a:latin typeface="Calibri"/>
              </a:rPr>
              <a:t>Pamiętajmy!!!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99AF5DC-56B2-458C-9D69-FC759245B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29" y="1690688"/>
            <a:ext cx="11566816" cy="436680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l-PL" sz="2400" dirty="0">
                <a:solidFill>
                  <a:prstClr val="black"/>
                </a:solidFill>
              </a:rPr>
              <a:t>Nie wszyscy młodzi ludzie, którzy kończą edukację w szkole podstawowej  są gotowi </a:t>
            </a:r>
            <a:br>
              <a:rPr lang="pl-PL" sz="2400" dirty="0">
                <a:solidFill>
                  <a:prstClr val="black"/>
                </a:solidFill>
              </a:rPr>
            </a:br>
            <a:r>
              <a:rPr lang="pl-PL" sz="2400" dirty="0">
                <a:solidFill>
                  <a:prstClr val="black"/>
                </a:solidFill>
              </a:rPr>
              <a:t>do wyboru konkretnego zawodu!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l-PL" sz="2400" dirty="0">
                <a:solidFill>
                  <a:prstClr val="black"/>
                </a:solidFill>
              </a:rPr>
              <a:t>Jeżeli dziecko należy  do tej grupy powinno wybrać taki profil, który da mu możliwość zmiany i  rozwoju w późniejszym okresie życia, na kolejnym etapie edukacji.</a:t>
            </a:r>
            <a:endParaRPr lang="pl-PL" sz="2400" dirty="0"/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l-PL" sz="2400" b="1" dirty="0"/>
              <a:t>Jeżeli dziecko: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l-PL" sz="2400" b="1" dirty="0"/>
              <a:t>ma pytania dotyczące wyborów edukacyjnych i zawodowych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pl-PL" sz="2400" b="1" dirty="0"/>
              <a:t>chce dowiedzieć się więcej na temat ścieżek kształcenia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pl-PL" sz="2400" b="1" dirty="0"/>
              <a:t>powinno skontaktować się z doradcą zawodowym w szkole lub </a:t>
            </a:r>
            <a:r>
              <a:rPr lang="pl-PL" sz="2400" b="1" dirty="0" smtClean="0"/>
              <a:t>w poradni </a:t>
            </a:r>
            <a:r>
              <a:rPr lang="pl-PL" sz="2400" b="1" dirty="0" err="1"/>
              <a:t>psychologiczno</a:t>
            </a:r>
            <a:r>
              <a:rPr lang="pl-PL" sz="2400" b="1" dirty="0"/>
              <a:t> – pedagogicznej.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353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025" y="815788"/>
            <a:ext cx="10642787" cy="5638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pl-PL" sz="2100" b="1" dirty="0">
              <a:solidFill>
                <a:srgbClr val="002060"/>
              </a:solidFill>
            </a:endParaRPr>
          </a:p>
          <a:p>
            <a:pPr marL="0" indent="0">
              <a:buClr>
                <a:srgbClr val="A53010"/>
              </a:buClr>
              <a:buNone/>
              <a:defRPr/>
            </a:pPr>
            <a:r>
              <a:rPr lang="pl-PL" b="1" i="1" dirty="0">
                <a:solidFill>
                  <a:srgbClr val="002060"/>
                </a:solidFill>
              </a:rPr>
              <a:t>Państwa Dzieciom życzę powodzenia na egzaminie ósmoklasisty </a:t>
            </a:r>
            <a:br>
              <a:rPr lang="pl-PL" b="1" i="1" dirty="0">
                <a:solidFill>
                  <a:srgbClr val="002060"/>
                </a:solidFill>
              </a:rPr>
            </a:br>
            <a:r>
              <a:rPr lang="pl-PL" b="1" i="1" dirty="0">
                <a:solidFill>
                  <a:srgbClr val="002060"/>
                </a:solidFill>
              </a:rPr>
              <a:t>oraz odpowiedzialnych wyborów edukacyjnych i zawodowych </a:t>
            </a:r>
            <a:endParaRPr lang="pl-PL" sz="2400" b="1" i="1" dirty="0">
              <a:solidFill>
                <a:srgbClr val="002060"/>
              </a:solidFill>
            </a:endParaRPr>
          </a:p>
          <a:p>
            <a:pPr marL="0" lvl="0" indent="0" algn="ctr">
              <a:buNone/>
            </a:pPr>
            <a:endParaRPr lang="pl-PL" sz="2400" b="1" i="1" dirty="0">
              <a:solidFill>
                <a:srgbClr val="00B050"/>
              </a:solidFill>
            </a:endParaRPr>
          </a:p>
          <a:p>
            <a:pPr marL="0" lvl="0" indent="0" algn="ctr">
              <a:buNone/>
            </a:pPr>
            <a:endParaRPr lang="pl-PL" sz="2400" b="1" i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pl-PL" sz="2400" b="1" i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pl-PL" sz="2400" b="1" i="1" dirty="0">
                <a:solidFill>
                  <a:srgbClr val="002060"/>
                </a:solidFill>
              </a:rPr>
              <a:t>Iwona  Lipiec  </a:t>
            </a:r>
          </a:p>
          <a:p>
            <a:pPr marL="0" lvl="0" indent="0" algn="ctr">
              <a:buNone/>
            </a:pPr>
            <a:r>
              <a:rPr lang="pl-PL" sz="2400" b="1" i="1" dirty="0">
                <a:solidFill>
                  <a:srgbClr val="002060"/>
                </a:solidFill>
              </a:rPr>
              <a:t>Doradca  zawodowy w Zespole Szkół nr 5 im. Jana Pawła II </a:t>
            </a:r>
            <a:br>
              <a:rPr lang="pl-PL" sz="2400" b="1" i="1" dirty="0">
                <a:solidFill>
                  <a:srgbClr val="002060"/>
                </a:solidFill>
              </a:rPr>
            </a:br>
            <a:r>
              <a:rPr lang="pl-PL" sz="2400" b="1" i="1" dirty="0">
                <a:solidFill>
                  <a:srgbClr val="002060"/>
                </a:solidFill>
              </a:rPr>
              <a:t>w Lublinie</a:t>
            </a:r>
          </a:p>
          <a:p>
            <a:pPr marL="0" lvl="0" indent="0" algn="ctr">
              <a:buNone/>
            </a:pPr>
            <a:r>
              <a:rPr lang="pl-PL" sz="2400" b="1" i="1" dirty="0">
                <a:solidFill>
                  <a:srgbClr val="002060"/>
                </a:solidFill>
              </a:rPr>
              <a:t>Konsultant ds. doradztwa zawodowego </a:t>
            </a:r>
            <a:br>
              <a:rPr lang="pl-PL" sz="2400" b="1" i="1" dirty="0">
                <a:solidFill>
                  <a:srgbClr val="002060"/>
                </a:solidFill>
              </a:rPr>
            </a:br>
            <a:r>
              <a:rPr lang="pl-PL" sz="2400" b="1" i="1" dirty="0">
                <a:solidFill>
                  <a:srgbClr val="002060"/>
                </a:solidFill>
              </a:rPr>
              <a:t>w Lubelskim Samorządowym Centrum Doskonalenia Nauczycieli </a:t>
            </a:r>
          </a:p>
          <a:p>
            <a:pPr marL="0" lvl="0" indent="0" algn="ctr">
              <a:buNone/>
            </a:pPr>
            <a:r>
              <a:rPr lang="pl-PL" sz="2400" b="1" i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ilipiec@lscdn.pl</a:t>
            </a:r>
            <a:r>
              <a:rPr lang="pl-PL" sz="2400" b="1" i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endParaRPr lang="pl-PL" sz="1500" b="1" dirty="0">
              <a:solidFill>
                <a:srgbClr val="006600"/>
              </a:solidFill>
            </a:endParaRPr>
          </a:p>
        </p:txBody>
      </p:sp>
      <p:pic>
        <p:nvPicPr>
          <p:cNvPr id="4" name="Obraz 3" descr="Obraz zawierający żywność, owoce, zegar, talerz&#10;&#10;Opis wygenerowany automatycznie">
            <a:extLst>
              <a:ext uri="{FF2B5EF4-FFF2-40B4-BE49-F238E27FC236}">
                <a16:creationId xmlns:a16="http://schemas.microsoft.com/office/drawing/2014/main" xmlns="" id="{66054F19-CDA6-4827-96D2-B521110B2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6706" y="1873624"/>
            <a:ext cx="1969993" cy="192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33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0501" y="341197"/>
            <a:ext cx="11591499" cy="123187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i="1" dirty="0">
                <a:solidFill>
                  <a:srgbClr val="002060"/>
                </a:solidFill>
                <a:latin typeface="+mn-lt"/>
              </a:rPr>
              <a:t>Co warto wiedzieć?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9307" y="1905000"/>
            <a:ext cx="11932693" cy="495300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l-PL" b="1" dirty="0">
                <a:solidFill>
                  <a:schemeClr val="tx1"/>
                </a:solidFill>
              </a:rPr>
              <a:t>Liceum Ogólnokształcące                          		Studia wyższe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l-PL" b="1" dirty="0">
                <a:solidFill>
                  <a:schemeClr val="tx1"/>
                </a:solidFill>
              </a:rPr>
              <a:t>								Szkoła policealna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pl-PL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l-PL" b="1" dirty="0">
                <a:solidFill>
                  <a:schemeClr val="tx1"/>
                </a:solidFill>
              </a:rPr>
              <a:t>Technikum 						Praca zawodowa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l-PL" b="1" dirty="0">
                <a:solidFill>
                  <a:schemeClr val="tx1"/>
                </a:solidFill>
              </a:rPr>
              <a:t>								Studia wyższe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l-PL" b="1" dirty="0">
                <a:solidFill>
                  <a:schemeClr val="tx1"/>
                </a:solidFill>
              </a:rPr>
              <a:t>								Szkoła policealna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pl-PL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l-PL" b="1" dirty="0">
                <a:solidFill>
                  <a:schemeClr val="tx1"/>
                </a:solidFill>
              </a:rPr>
              <a:t>Branżowa Szkoła I stopnia                             </a:t>
            </a:r>
            <a:r>
              <a:rPr lang="pl-PL" b="1" dirty="0"/>
              <a:t> 		</a:t>
            </a:r>
            <a:r>
              <a:rPr lang="pl-PL" b="1" dirty="0">
                <a:solidFill>
                  <a:schemeClr val="tx1"/>
                </a:solidFill>
              </a:rPr>
              <a:t>Branżowa Szkoła II stopnia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l-PL" b="1" dirty="0">
                <a:solidFill>
                  <a:schemeClr val="tx1"/>
                </a:solidFill>
              </a:rPr>
              <a:t>                                                                               		Liceum Ogólnokształcące                     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                                                                			dla dorosłych kl. II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l-PL" b="1" dirty="0">
                <a:solidFill>
                  <a:schemeClr val="tx1"/>
                </a:solidFill>
              </a:rPr>
              <a:t>								Praca zawodowa</a:t>
            </a:r>
          </a:p>
        </p:txBody>
      </p:sp>
      <p:cxnSp>
        <p:nvCxnSpPr>
          <p:cNvPr id="6" name="Łącznik prosty ze strzałką 5"/>
          <p:cNvCxnSpPr>
            <a:cxnSpLocks/>
          </p:cNvCxnSpPr>
          <p:nvPr/>
        </p:nvCxnSpPr>
        <p:spPr>
          <a:xfrm>
            <a:off x="4293674" y="2474472"/>
            <a:ext cx="3090862" cy="36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>
            <a:cxnSpLocks/>
          </p:cNvCxnSpPr>
          <p:nvPr/>
        </p:nvCxnSpPr>
        <p:spPr>
          <a:xfrm>
            <a:off x="4293674" y="2474472"/>
            <a:ext cx="3090862" cy="387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>
            <a:cxnSpLocks/>
          </p:cNvCxnSpPr>
          <p:nvPr/>
        </p:nvCxnSpPr>
        <p:spPr>
          <a:xfrm flipV="1">
            <a:off x="2169994" y="3606650"/>
            <a:ext cx="4497649" cy="139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>
            <a:cxnSpLocks/>
          </p:cNvCxnSpPr>
          <p:nvPr/>
        </p:nvCxnSpPr>
        <p:spPr>
          <a:xfrm>
            <a:off x="2361063" y="3774400"/>
            <a:ext cx="4306580" cy="217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>
            <a:cxnSpLocks/>
          </p:cNvCxnSpPr>
          <p:nvPr/>
        </p:nvCxnSpPr>
        <p:spPr>
          <a:xfrm>
            <a:off x="2169994" y="3776039"/>
            <a:ext cx="4487981" cy="664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>
            <a:cxnSpLocks/>
          </p:cNvCxnSpPr>
          <p:nvPr/>
        </p:nvCxnSpPr>
        <p:spPr>
          <a:xfrm>
            <a:off x="4180463" y="5351054"/>
            <a:ext cx="3356282" cy="423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>
            <a:cxnSpLocks/>
          </p:cNvCxnSpPr>
          <p:nvPr/>
        </p:nvCxnSpPr>
        <p:spPr>
          <a:xfrm>
            <a:off x="4243526" y="5351054"/>
            <a:ext cx="3293219" cy="970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ze strzałką 4"/>
          <p:cNvCxnSpPr>
            <a:cxnSpLocks/>
          </p:cNvCxnSpPr>
          <p:nvPr/>
        </p:nvCxnSpPr>
        <p:spPr>
          <a:xfrm flipV="1">
            <a:off x="4111690" y="5351053"/>
            <a:ext cx="349382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ytuł 1"/>
          <p:cNvSpPr>
            <a:spLocks noGrp="1"/>
          </p:cNvSpPr>
          <p:nvPr>
            <p:ph type="title"/>
          </p:nvPr>
        </p:nvSpPr>
        <p:spPr>
          <a:xfrm>
            <a:off x="859809" y="333379"/>
            <a:ext cx="10604310" cy="42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altLang="pl-PL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pl-PL" altLang="pl-PL" b="1" i="1" dirty="0">
                <a:solidFill>
                  <a:srgbClr val="002060"/>
                </a:solidFill>
                <a:latin typeface="+mn-lt"/>
              </a:rPr>
              <a:t> </a:t>
            </a:r>
            <a:endParaRPr lang="pl-PL" altLang="pl-PL" sz="24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5661" y="1978925"/>
            <a:ext cx="11409528" cy="45457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pl-PL" sz="1500" b="1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l-PL" sz="28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600" b="1" i="1" dirty="0">
                <a:solidFill>
                  <a:srgbClr val="0070C0"/>
                </a:solidFill>
                <a:latin typeface="Calibri" panose="020F0502020204030204" pitchFamily="34" charset="0"/>
              </a:rPr>
              <a:t>Nauka trwa 4 lata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600" b="1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l-PL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Umożliwia uzyskanie świadectwa dojrzałości po zdaniu egzaminu maturalnego</a:t>
            </a:r>
            <a:endParaRPr lang="pl-PL" sz="2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Liczba godzin wybranych  przedmiotów realizowanych na poziomie rozszerzonym </a:t>
            </a:r>
            <a:br>
              <a:rPr lang="pl-PL" sz="26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l-PL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(22 w cyklu)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Przedmiot/przedmioty  dodatkowy/e zdawany/e na egzaminie maturalnym, jako  warunek rekrutacji na studia wyższe 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A53010"/>
              </a:buClr>
              <a:buNone/>
              <a:defRPr/>
            </a:pPr>
            <a:endParaRPr lang="pl-PL" sz="2600" dirty="0">
              <a:latin typeface="Calibri" panose="020F0502020204030204" pitchFamily="34" charset="0"/>
            </a:endParaRPr>
          </a:p>
          <a:p>
            <a:pPr marL="0" indent="0" algn="just">
              <a:buClr>
                <a:srgbClr val="A53010"/>
              </a:buClr>
              <a:buNone/>
              <a:defRPr/>
            </a:pPr>
            <a:r>
              <a:rPr lang="pl-PL" sz="2600" i="1" dirty="0">
                <a:latin typeface="Calibri" panose="020F0502020204030204" pitchFamily="34" charset="0"/>
              </a:rPr>
              <a:t>(Młody człowiek powinien wybierać profil klasy w liceum ze względu na swoje </a:t>
            </a:r>
            <a:r>
              <a:rPr lang="pl-PL" sz="2600" i="1" dirty="0">
                <a:solidFill>
                  <a:prstClr val="black"/>
                </a:solidFill>
                <a:latin typeface="Calibri" panose="020F0502020204030204" pitchFamily="34" charset="0"/>
              </a:rPr>
              <a:t>zainteresowania oraz plany związane z dalszą edukacją po zakończeniu nauki w szkole. Ważne jest, aby przedmioty, które wybierze w zakresie rozszerzonym były realizowane pod kątem rekrutacji na studia wyższe)</a:t>
            </a:r>
            <a:endParaRPr lang="pl-PL" sz="2600" i="1" dirty="0"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A53010"/>
              </a:buClr>
              <a:buNone/>
              <a:defRPr/>
            </a:pP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47" y="753979"/>
            <a:ext cx="8912986" cy="1422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:\Users\Lulio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0737" y="325438"/>
            <a:ext cx="2428875" cy="1885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Tytuł 1"/>
          <p:cNvSpPr>
            <a:spLocks noGrp="1"/>
          </p:cNvSpPr>
          <p:nvPr>
            <p:ph type="title"/>
          </p:nvPr>
        </p:nvSpPr>
        <p:spPr>
          <a:xfrm>
            <a:off x="1023582" y="19050"/>
            <a:ext cx="9034818" cy="1249363"/>
          </a:xfrm>
        </p:spPr>
        <p:txBody>
          <a:bodyPr/>
          <a:lstStyle/>
          <a:p>
            <a:pPr eaLnBrk="1" hangingPunct="1"/>
            <a:r>
              <a:rPr lang="pl-PL" altLang="pl-PL" b="1" i="1" dirty="0">
                <a:solidFill>
                  <a:srgbClr val="C00000"/>
                </a:solidFill>
                <a:latin typeface="+mn-lt"/>
              </a:rPr>
              <a:t>Świadectwo Dojrzałości 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464024" y="1268413"/>
            <a:ext cx="11300346" cy="53292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sz="2400" b="1" dirty="0">
                <a:solidFill>
                  <a:srgbClr val="0070C0"/>
                </a:solidFill>
              </a:rPr>
              <a:t>PRZEDMIOTY OBOWIĄZKOWE – POZIOM PODSTAWOWY </a:t>
            </a:r>
            <a:endParaRPr lang="pl-PL" sz="2400" b="1" i="1" dirty="0">
              <a:solidFill>
                <a:srgbClr val="0070C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pl-PL" sz="2400" b="1" i="1" dirty="0">
                <a:solidFill>
                  <a:srgbClr val="0070C0"/>
                </a:solidFill>
              </a:rPr>
              <a:t>Egzaminy pisemne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Język polski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Matematyka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Język obcy  nowożytny </a:t>
            </a:r>
          </a:p>
          <a:p>
            <a:pPr marL="0" indent="0" eaLnBrk="1" hangingPunct="1">
              <a:buNone/>
              <a:defRPr/>
            </a:pPr>
            <a:r>
              <a:rPr lang="pl-PL" sz="2400" b="1" dirty="0">
                <a:solidFill>
                  <a:srgbClr val="0070C0"/>
                </a:solidFill>
              </a:rPr>
              <a:t>Egzaminy ustne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Język polski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J</a:t>
            </a: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ęzyk obcy  nowożytny </a:t>
            </a:r>
            <a:endParaRPr lang="pl-PL" sz="24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Font typeface="Arial" charset="0"/>
              <a:buNone/>
              <a:defRPr/>
            </a:pPr>
            <a:endParaRPr lang="pl-PL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None/>
              <a:defRPr/>
            </a:pPr>
            <a:r>
              <a:rPr lang="pl-PL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PRZEDMIOT DODATKOWY – POZIOM ROZSZERZONY</a:t>
            </a: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  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30 %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l-PL" sz="2400" i="1" dirty="0">
                <a:latin typeface="Calibri" panose="020F0502020204030204" pitchFamily="34" charset="0"/>
              </a:rPr>
              <a:t>(Żeby uzyskać Świadectwo Dojrzałości absolwent, który złożył deklarację maturalną musi zdać wszystkie egzaminy na poziomie 30%)</a:t>
            </a:r>
          </a:p>
          <a:p>
            <a:pPr eaLnBrk="1" hangingPunct="1">
              <a:buFont typeface="Arial" charset="0"/>
              <a:buNone/>
              <a:defRPr/>
            </a:pP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pl-PL" dirty="0"/>
          </a:p>
          <a:p>
            <a:pPr eaLnBrk="1" hangingPunct="1">
              <a:defRPr/>
            </a:pPr>
            <a:endParaRPr lang="pl-PL" dirty="0"/>
          </a:p>
          <a:p>
            <a:pPr eaLnBrk="1" hangingPunct="1">
              <a:defRPr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439816" y="2517776"/>
            <a:ext cx="3592559" cy="156966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l">
              <a:rot lat="0" lon="0" rev="0"/>
            </a:lightRig>
          </a:scene3d>
          <a:sp3d z="-38100" extrusionH="38100" prstMaterial="clear">
            <a:bevelT w="260350" h="50800" prst="softRound"/>
            <a:bevelB prst="softRound"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pl-PL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30 %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01082" cy="1099704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sz="4000" b="1" i="1" dirty="0">
                <a:solidFill>
                  <a:srgbClr val="002060"/>
                </a:solidFill>
                <a:latin typeface="+mj-lt"/>
                <a:ea typeface="+mn-ea"/>
                <a:cs typeface="+mn-cs"/>
              </a:rPr>
              <a:t>Losy absolwentów </a:t>
            </a:r>
            <a:endParaRPr lang="pl-PL" sz="4000" dirty="0">
              <a:latin typeface="+mj-lt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6DE83673-33C6-47B2-8A63-662F0D0D8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6635" y="1739243"/>
            <a:ext cx="6656738" cy="37444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DAE7CBF-6845-4DBC-BCBF-BB8FFA4481AC}"/>
              </a:ext>
            </a:extLst>
          </p:cNvPr>
          <p:cNvSpPr txBox="1"/>
          <p:nvPr/>
        </p:nvSpPr>
        <p:spPr>
          <a:xfrm>
            <a:off x="2135561" y="580526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l-PL" sz="2000" b="1" dirty="0">
                <a:solidFill>
                  <a:prstClr val="black"/>
                </a:solidFill>
                <a:latin typeface="Arial" charset="0"/>
              </a:rPr>
              <a:t>81,4 %kontynuuje naukę, z tego 93% na studiach dziennych </a:t>
            </a:r>
          </a:p>
        </p:txBody>
      </p:sp>
    </p:spTree>
    <p:extLst>
      <p:ext uri="{BB962C8B-B14F-4D97-AF65-F5344CB8AC3E}">
        <p14:creationId xmlns:p14="http://schemas.microsoft.com/office/powerpoint/2010/main" xmlns="" val="42604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5F3EF68-C0E6-4C7F-9A81-82326565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sz="3600" b="1" i="1" dirty="0">
                <a:solidFill>
                  <a:srgbClr val="002060"/>
                </a:solidFill>
              </a:rPr>
              <a:t>Warunki rekrutacji na studia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8793C6B-615D-4C20-8A93-97B7EE09B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2" y="908720"/>
            <a:ext cx="11958918" cy="594928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l-PL" sz="1600" b="1" dirty="0"/>
              <a:t>Lekarski/ lekarsko – dentystyczny </a:t>
            </a:r>
          </a:p>
          <a:p>
            <a:pPr marL="0" indent="0">
              <a:buNone/>
            </a:pPr>
            <a:r>
              <a:rPr lang="pl-PL" sz="1600" dirty="0"/>
              <a:t>3 przedmioty: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/>
              <a:t> biologia (R)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/>
              <a:t> matematyka (P/R)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/>
              <a:t>oraz do wyboru  chemia/fizyka (R)</a:t>
            </a:r>
            <a:endParaRPr lang="pl-PL" sz="1600" b="1" dirty="0"/>
          </a:p>
          <a:p>
            <a:pPr marL="0" indent="0">
              <a:buNone/>
            </a:pPr>
            <a:r>
              <a:rPr lang="pl-PL" sz="1600" b="1" dirty="0"/>
              <a:t>Psychologia: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/>
              <a:t>j</a:t>
            </a:r>
            <a:r>
              <a:rPr lang="pl-PL" sz="1600" dirty="0" smtClean="0"/>
              <a:t>ęzyk </a:t>
            </a:r>
            <a:r>
              <a:rPr lang="pl-PL" sz="1600" dirty="0"/>
              <a:t>polski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/>
              <a:t>b</a:t>
            </a:r>
            <a:r>
              <a:rPr lang="pl-PL" sz="1600" dirty="0" smtClean="0"/>
              <a:t>iologia</a:t>
            </a:r>
            <a:r>
              <a:rPr lang="pl-PL" sz="1600" dirty="0"/>
              <a:t>/ historia/ matematyka </a:t>
            </a:r>
          </a:p>
          <a:p>
            <a:pPr marL="0" indent="0">
              <a:buNone/>
            </a:pPr>
            <a:r>
              <a:rPr lang="pl-PL" sz="1600" b="1" dirty="0"/>
              <a:t>Finanse i rachunkowość: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/>
              <a:t> język obcy nowożytny (współczynnik 1,0)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/>
              <a:t> matematyka (współczynnik 1,0)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/>
              <a:t>b</a:t>
            </a:r>
            <a:r>
              <a:rPr lang="pl-PL" sz="1600" dirty="0" smtClean="0"/>
              <a:t>iologia/chemia/fizyka/fizyka </a:t>
            </a:r>
            <a:r>
              <a:rPr lang="pl-PL" sz="1600" dirty="0"/>
              <a:t>i astronomia/historia/geografia/ język polski, wiedza o społeczeństwie (współczynnik 0,7)</a:t>
            </a:r>
          </a:p>
          <a:p>
            <a:pPr marL="0" lvl="0" indent="0">
              <a:buNone/>
            </a:pPr>
            <a:r>
              <a:rPr lang="pl-PL" sz="1600" b="1" dirty="0">
                <a:solidFill>
                  <a:prstClr val="black"/>
                </a:solidFill>
              </a:rPr>
              <a:t>Prawo: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prstClr val="black"/>
                </a:solidFill>
              </a:rPr>
              <a:t>dwa przedmioty spośród: geografia, historia, język obcy </a:t>
            </a:r>
            <a:r>
              <a:rPr lang="pl-PL" sz="1600" dirty="0" smtClean="0">
                <a:solidFill>
                  <a:prstClr val="black"/>
                </a:solidFill>
              </a:rPr>
              <a:t>nowożytny, angielski</a:t>
            </a:r>
            <a:r>
              <a:rPr lang="pl-PL" sz="1600" dirty="0">
                <a:solidFill>
                  <a:prstClr val="black"/>
                </a:solidFill>
              </a:rPr>
              <a:t>, niemiecki, rosyjski, hiszpański, francuski, włoski), język łaciński i kultura antyczna, język polski, matematyka, wiedza o społeczeństwie, fizyka i astronomia, fizyka, chemia, </a:t>
            </a:r>
            <a:r>
              <a:rPr lang="pl-PL" sz="1600" dirty="0" smtClean="0">
                <a:solidFill>
                  <a:prstClr val="black"/>
                </a:solidFill>
              </a:rPr>
              <a:t>biologia</a:t>
            </a:r>
            <a:endParaRPr lang="pl-PL" sz="1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l-PL" sz="1600" b="1" dirty="0">
                <a:solidFill>
                  <a:prstClr val="black"/>
                </a:solidFill>
              </a:rPr>
              <a:t>Weterynaria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prstClr val="black"/>
                </a:solidFill>
              </a:rPr>
              <a:t>b</a:t>
            </a:r>
            <a:r>
              <a:rPr lang="pl-PL" sz="1600" dirty="0" smtClean="0">
                <a:solidFill>
                  <a:prstClr val="black"/>
                </a:solidFill>
              </a:rPr>
              <a:t>iologia </a:t>
            </a:r>
            <a:r>
              <a:rPr lang="pl-PL" sz="1600" dirty="0" err="1">
                <a:solidFill>
                  <a:prstClr val="black"/>
                </a:solidFill>
              </a:rPr>
              <a:t>p.p</a:t>
            </a:r>
            <a:r>
              <a:rPr lang="pl-PL" sz="1600" dirty="0">
                <a:solidFill>
                  <a:prstClr val="black"/>
                </a:solidFill>
              </a:rPr>
              <a:t> 1.0/ </a:t>
            </a:r>
            <a:r>
              <a:rPr lang="pl-PL" sz="1600" dirty="0" err="1">
                <a:solidFill>
                  <a:prstClr val="black"/>
                </a:solidFill>
              </a:rPr>
              <a:t>p.r.</a:t>
            </a:r>
            <a:r>
              <a:rPr lang="pl-PL" sz="1600" dirty="0">
                <a:solidFill>
                  <a:prstClr val="black"/>
                </a:solidFill>
              </a:rPr>
              <a:t>  2.0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prstClr val="black"/>
                </a:solidFill>
              </a:rPr>
              <a:t>c</a:t>
            </a:r>
            <a:r>
              <a:rPr lang="pl-PL" sz="1600" dirty="0" smtClean="0">
                <a:solidFill>
                  <a:prstClr val="black"/>
                </a:solidFill>
              </a:rPr>
              <a:t>hemia/fizyka </a:t>
            </a:r>
            <a:r>
              <a:rPr lang="pl-PL" sz="1600" dirty="0">
                <a:solidFill>
                  <a:prstClr val="black"/>
                </a:solidFill>
              </a:rPr>
              <a:t>i astronomia p.p.1.0 /p.r2.0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xmlns="" val="34676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Symbol zastępczy zawartości 2"/>
          <p:cNvSpPr>
            <a:spLocks noGrp="1"/>
          </p:cNvSpPr>
          <p:nvPr>
            <p:ph idx="1"/>
          </p:nvPr>
        </p:nvSpPr>
        <p:spPr>
          <a:xfrm>
            <a:off x="504967" y="1296538"/>
            <a:ext cx="11229833" cy="556146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pl-PL" alt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Technikum – nauka trwa 5 lat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alt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Umożliwia uzyskanie dyplomu potwierdzającego kwalifikacje zawodowe  po zdaniu  egzaminu potwierdzającego kwalifikacje w danym zawodzie oraz świadectwa dojrzałości po zdaniu egzaminu </a:t>
            </a:r>
            <a:r>
              <a:rPr lang="pl-PL" altLang="pl-PL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maturalnego</a:t>
            </a:r>
            <a:endParaRPr lang="pl-PL" altLang="pl-PL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alt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Liczba kwalifikacji w zawodzie   =  liczba zdawanych egzaminów</a:t>
            </a:r>
            <a:br>
              <a:rPr lang="pl-PL" alt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l-PL" alt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pl-PL" altLang="pl-PL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(część pisemna 50 %,część praktyczna 75 %)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alt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Przygotowanie do egzaminu maturalnego </a:t>
            </a:r>
            <a:r>
              <a:rPr lang="pl-PL" altLang="pl-PL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(nowe zasady egzaminu !)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alt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Przygotowanie do wejścia na rynek pracy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altLang="pl-PL" sz="2400" i="1" dirty="0">
                <a:latin typeface="Calibri" panose="020F0502020204030204" pitchFamily="34" charset="0"/>
              </a:rPr>
              <a:t>(Młody człowiek powinien poznać czynności zawodowe w wybranym zawodzie, specyfikę pracy, informacje na temat kwalifikacji w zawodzie oraz perspektywy na rynku pracy)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65125"/>
            <a:ext cx="8061158" cy="1188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:\Users\Lulio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0737" y="325438"/>
            <a:ext cx="2428875" cy="1885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Tytuł 1"/>
          <p:cNvSpPr>
            <a:spLocks noGrp="1"/>
          </p:cNvSpPr>
          <p:nvPr>
            <p:ph type="title"/>
          </p:nvPr>
        </p:nvSpPr>
        <p:spPr>
          <a:xfrm>
            <a:off x="1023582" y="19050"/>
            <a:ext cx="9034818" cy="103878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b="1" i="1" dirty="0">
                <a:solidFill>
                  <a:srgbClr val="C00000"/>
                </a:solidFill>
                <a:latin typeface="+mn-lt"/>
              </a:rPr>
              <a:t>Świadectwo Dojrzałości – po technikum  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464023" y="1192306"/>
            <a:ext cx="11243883" cy="5405344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pl-PL" sz="2400" b="1" dirty="0">
                <a:solidFill>
                  <a:srgbClr val="0070C0"/>
                </a:solidFill>
              </a:rPr>
              <a:t>PRZEDMIOTY OBOWIĄZKOWE – POZIOM PODSTAWOWY </a:t>
            </a:r>
          </a:p>
          <a:p>
            <a:pPr marL="0" indent="0" eaLnBrk="1" hangingPunct="1">
              <a:buNone/>
              <a:defRPr/>
            </a:pPr>
            <a:r>
              <a:rPr lang="pl-PL" sz="2400" b="1" dirty="0">
                <a:solidFill>
                  <a:srgbClr val="0070C0"/>
                </a:solidFill>
              </a:rPr>
              <a:t>Egzaminy pisemne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Język polski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Matematyka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Język obcy  nowożytny </a:t>
            </a:r>
          </a:p>
          <a:p>
            <a:pPr marL="0" indent="0" eaLnBrk="1" hangingPunct="1">
              <a:buNone/>
              <a:defRPr/>
            </a:pPr>
            <a:r>
              <a:rPr lang="pl-PL" sz="2400" b="1" dirty="0">
                <a:solidFill>
                  <a:srgbClr val="0070C0"/>
                </a:solidFill>
              </a:rPr>
              <a:t>Egzaminy ustne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Język polski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J</a:t>
            </a: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ęzyk obcy  nowożytny </a:t>
            </a:r>
            <a:endParaRPr lang="pl-PL" sz="24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Font typeface="Arial" charset="0"/>
              <a:buNone/>
              <a:defRPr/>
            </a:pPr>
            <a:endParaRPr lang="pl-PL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PRZEDMIOT DODATKOWY – POZIOM ROZSZERZONY 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30 % lub </a:t>
            </a:r>
          </a:p>
          <a:p>
            <a:pPr>
              <a:buNone/>
              <a:defRPr/>
            </a:pPr>
            <a:r>
              <a:rPr lang="pl-PL" sz="2400" i="1" dirty="0">
                <a:latin typeface="Calibri" panose="020F0502020204030204" pitchFamily="34" charset="0"/>
              </a:rPr>
              <a:t>   (Posiadacz dyplomu potwierdzającego kwalifikacje zawodowe w zawodzie nauczanym </a:t>
            </a:r>
            <a:br>
              <a:rPr lang="pl-PL" sz="2400" i="1" dirty="0">
                <a:latin typeface="Calibri" panose="020F0502020204030204" pitchFamily="34" charset="0"/>
              </a:rPr>
            </a:br>
            <a:r>
              <a:rPr lang="pl-PL" sz="2400" i="1" dirty="0">
                <a:latin typeface="Calibri" panose="020F0502020204030204" pitchFamily="34" charset="0"/>
              </a:rPr>
              <a:t>na poziomie technika może otrzymać Świadectwo Dojrzałości po zdaniu egzaminu maturalnego z przedmiotów obowiązkowych  i zadeklarować, aby zamiast przedmiotu dodatkowego zdawanego na poziomie rozszerzonym uwzględniono wynik egzaminów potwierdzających kwalifikacje zawodowe)</a:t>
            </a:r>
            <a:endParaRPr lang="pl-PL" sz="2000" i="1" dirty="0">
              <a:latin typeface="Calibri" panose="020F050202020403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pl-PL" dirty="0"/>
          </a:p>
          <a:p>
            <a:pPr eaLnBrk="1" hangingPunct="1">
              <a:defRPr/>
            </a:pPr>
            <a:endParaRPr lang="pl-PL" dirty="0"/>
          </a:p>
          <a:p>
            <a:pPr eaLnBrk="1" hangingPunct="1">
              <a:defRPr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697506" y="2967334"/>
            <a:ext cx="2958354" cy="156966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l">
              <a:rot lat="0" lon="0" rev="0"/>
            </a:lightRig>
          </a:scene3d>
          <a:sp3d z="-38100" extrusionH="38100" prstMaterial="clear">
            <a:bevelT w="260350" h="50800" prst="softRound"/>
            <a:bevelB prst="softRound"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30 %</a:t>
            </a:r>
          </a:p>
        </p:txBody>
      </p:sp>
    </p:spTree>
    <p:extLst>
      <p:ext uri="{BB962C8B-B14F-4D97-AF65-F5344CB8AC3E}">
        <p14:creationId xmlns:p14="http://schemas.microsoft.com/office/powerpoint/2010/main" xmlns="" val="24056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Symbol zastępczy zawartości 2"/>
          <p:cNvSpPr>
            <a:spLocks noGrp="1"/>
          </p:cNvSpPr>
          <p:nvPr>
            <p:ph idx="1"/>
          </p:nvPr>
        </p:nvSpPr>
        <p:spPr>
          <a:xfrm>
            <a:off x="341194" y="1910687"/>
            <a:ext cx="11614245" cy="46139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pl-PL" alt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Szkoła Branżowa I stopnia  - nauka trwa 3 lata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alt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Umożliwia uzyskanie </a:t>
            </a:r>
            <a:r>
              <a:rPr lang="pl-PL" altLang="pl-PL" sz="2400" b="1" dirty="0">
                <a:latin typeface="Calibri" panose="020F0502020204030204" pitchFamily="34" charset="0"/>
              </a:rPr>
              <a:t> dyplomu potwierdzającego kwalifikacje zawodowe  </a:t>
            </a:r>
            <a:r>
              <a:rPr lang="pl-PL" altLang="pl-PL" sz="2400" b="1" dirty="0" smtClean="0">
                <a:latin typeface="Calibri" panose="020F0502020204030204" pitchFamily="34" charset="0"/>
              </a:rPr>
              <a:t>po zdaniu   egzaminu </a:t>
            </a:r>
            <a:r>
              <a:rPr lang="pl-PL" altLang="pl-PL" sz="2400" b="1" dirty="0">
                <a:latin typeface="Calibri" panose="020F0502020204030204" pitchFamily="34" charset="0"/>
              </a:rPr>
              <a:t>potwierdzającego kwalifikacje w danym zawodzie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altLang="pl-P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Absolwent będzie miał wykształcenie zasadnicze branżowe (w zakresie jednej kwalifikacji)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altLang="pl-PL" sz="2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Absolwent będzie miał możliwość kontynuowania nauki w Szkole Branżowej II stopnia </a:t>
            </a:r>
            <a:br>
              <a:rPr lang="pl-PL" altLang="pl-PL" sz="2400" b="1" u="sng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2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(2 lata) lub w liceum ogólnokształcącym dla dorosłych począwszy od klasy II. </a:t>
            </a:r>
            <a:br>
              <a:rPr lang="pl-PL" altLang="pl-PL" sz="2400" b="1" u="sng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Po ukończeniu w/w szkół może przystąpić do egzaminu </a:t>
            </a:r>
            <a:r>
              <a:rPr lang="pl-PL" altLang="pl-PL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maturalnego</a:t>
            </a:r>
            <a:endParaRPr lang="pl-PL" altLang="pl-PL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l-PL" alt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Przygotowanie do wejścia na rynek pracy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alt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Możliwość poszerzenia/uzupełnienia kwalifikacji zawodowych na Kwalifikacyjnych  </a:t>
            </a:r>
            <a:br>
              <a:rPr lang="pl-PL" alt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l-PL" altLang="pl-PL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 Kursach Zawodowych.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pl-PL" altLang="pl-PL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pl-PL" altLang="pl-PL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pl-PL" altLang="pl-PL" sz="2400" dirty="0"/>
          </a:p>
          <a:p>
            <a:pPr eaLnBrk="1" hangingPunct="1"/>
            <a:endParaRPr lang="pl-PL" altLang="pl-PL" sz="13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46" y="332019"/>
            <a:ext cx="7485238" cy="1188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752</Words>
  <Application>Microsoft Office PowerPoint</Application>
  <PresentationFormat>Niestandardowy</PresentationFormat>
  <Paragraphs>186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19</vt:i4>
      </vt:variant>
    </vt:vector>
  </HeadingPairs>
  <TitlesOfParts>
    <vt:vector size="21" baseType="lpstr">
      <vt:lpstr>1_Motyw pakietu Office</vt:lpstr>
      <vt:lpstr>Motyw pakietu Office</vt:lpstr>
      <vt:lpstr>Kryteria wyboru  szkoły ponadpodstawowej  z perspektywy  Rodzica /Opiekuna </vt:lpstr>
      <vt:lpstr>Co warto wiedzieć?</vt:lpstr>
      <vt:lpstr>  </vt:lpstr>
      <vt:lpstr>Świadectwo Dojrzałości </vt:lpstr>
      <vt:lpstr>Losy absolwentów </vt:lpstr>
      <vt:lpstr>Warunki rekrutacji na studia</vt:lpstr>
      <vt:lpstr>Slajd 7</vt:lpstr>
      <vt:lpstr>Świadectwo Dojrzałości – po technikum  </vt:lpstr>
      <vt:lpstr>Slajd 9</vt:lpstr>
      <vt:lpstr>Przykładowe ścieżki kształcenia w zawodzie</vt:lpstr>
      <vt:lpstr>Klasyfikacja zawodów  szkolnictwa branżowego</vt:lpstr>
      <vt:lpstr>Klasyfikacja zawodów  szkolnictwa branżowego</vt:lpstr>
      <vt:lpstr>Zadania dla ucznia klasy VIII  </vt:lpstr>
      <vt:lpstr>Zadania dla ucznia klasy VIII  </vt:lpstr>
      <vt:lpstr>Analiza kryteriów rekrutacji do szkół …</vt:lpstr>
      <vt:lpstr>Rekrutacja do szkół ponadpodstawowych 2021</vt:lpstr>
      <vt:lpstr>Gdzie szukać informacji?</vt:lpstr>
      <vt:lpstr>Pamiętajmy!!!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Rola rodziców/opiekunów  w podejmowaniu decyzji edukacyjnych  i zawodowych dziecka</dc:title>
  <dc:creator>Iwona Lipiec</dc:creator>
  <cp:lastModifiedBy>Piotr Rusin</cp:lastModifiedBy>
  <cp:revision>82</cp:revision>
  <cp:lastPrinted>2021-02-24T09:00:38Z</cp:lastPrinted>
  <dcterms:created xsi:type="dcterms:W3CDTF">2020-02-29T12:10:05Z</dcterms:created>
  <dcterms:modified xsi:type="dcterms:W3CDTF">2021-04-21T20:49:28Z</dcterms:modified>
</cp:coreProperties>
</file>